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  <p:sldMasterId id="2147483652" r:id="rId2"/>
  </p:sldMasterIdLst>
  <p:sldIdLst>
    <p:sldId id="259" r:id="rId3"/>
    <p:sldId id="392" r:id="rId4"/>
    <p:sldId id="384" r:id="rId5"/>
    <p:sldId id="383" r:id="rId6"/>
    <p:sldId id="407" r:id="rId7"/>
    <p:sldId id="387" r:id="rId8"/>
    <p:sldId id="418" r:id="rId9"/>
    <p:sldId id="420" r:id="rId10"/>
    <p:sldId id="421" r:id="rId11"/>
    <p:sldId id="395" r:id="rId12"/>
    <p:sldId id="405" r:id="rId13"/>
    <p:sldId id="398" r:id="rId14"/>
    <p:sldId id="434" r:id="rId15"/>
    <p:sldId id="396" r:id="rId16"/>
    <p:sldId id="435" r:id="rId17"/>
    <p:sldId id="423" r:id="rId18"/>
    <p:sldId id="424" r:id="rId19"/>
    <p:sldId id="429" r:id="rId20"/>
    <p:sldId id="433" r:id="rId21"/>
    <p:sldId id="403" r:id="rId22"/>
    <p:sldId id="393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86ED61A-4E78-42C9-9B16-5CD7DCC4E2CC}">
          <p14:sldIdLst>
            <p14:sldId id="259"/>
          </p14:sldIdLst>
        </p14:section>
        <p14:section name="Untitled Section" id="{F2870B77-767C-4C1B-B904-BD8757B9EF30}">
          <p14:sldIdLst>
            <p14:sldId id="392"/>
            <p14:sldId id="384"/>
            <p14:sldId id="383"/>
            <p14:sldId id="407"/>
            <p14:sldId id="387"/>
            <p14:sldId id="418"/>
            <p14:sldId id="420"/>
            <p14:sldId id="421"/>
            <p14:sldId id="395"/>
            <p14:sldId id="405"/>
            <p14:sldId id="398"/>
            <p14:sldId id="434"/>
            <p14:sldId id="396"/>
            <p14:sldId id="435"/>
            <p14:sldId id="423"/>
            <p14:sldId id="424"/>
            <p14:sldId id="429"/>
            <p14:sldId id="433"/>
            <p14:sldId id="403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88">
          <p15:clr>
            <a:srgbClr val="A4A3A4"/>
          </p15:clr>
        </p15:guide>
        <p15:guide id="2" pos="47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" initials="MG" lastIdx="2" clrIdx="0">
    <p:extLst>
      <p:ext uri="{19B8F6BF-5375-455C-9EA6-DF929625EA0E}">
        <p15:presenceInfo xmlns:p15="http://schemas.microsoft.com/office/powerpoint/2012/main" userId="Matt" providerId="None"/>
      </p:ext>
    </p:extLst>
  </p:cmAuthor>
  <p:cmAuthor id="2" name="Matthew George" initials="MG" lastIdx="1" clrIdx="1">
    <p:extLst>
      <p:ext uri="{19B8F6BF-5375-455C-9EA6-DF929625EA0E}">
        <p15:presenceInfo xmlns:p15="http://schemas.microsoft.com/office/powerpoint/2012/main" userId="8cad2c8f8e97a1d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0000"/>
    <a:srgbClr val="99FF66"/>
    <a:srgbClr val="FF9933"/>
    <a:srgbClr val="66CCFF"/>
    <a:srgbClr val="08A863"/>
    <a:srgbClr val="4A79FF"/>
    <a:srgbClr val="F38856"/>
    <a:srgbClr val="A9D18E"/>
    <a:srgbClr val="FF45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8574" autoAdjust="0"/>
    <p:restoredTop sz="94682"/>
  </p:normalViewPr>
  <p:slideViewPr>
    <p:cSldViewPr snapToGrid="0" snapToObjects="1" showGuides="1">
      <p:cViewPr varScale="1">
        <p:scale>
          <a:sx n="134" d="100"/>
          <a:sy n="134" d="100"/>
        </p:scale>
        <p:origin x="1299" y="65"/>
      </p:cViewPr>
      <p:guideLst>
        <p:guide orient="horz" pos="2488"/>
        <p:guide pos="4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pic>
        <p:nvPicPr>
          <p:cNvPr id="2" name="Picture 1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798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756" y="5945854"/>
            <a:ext cx="414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School of Aquatic &amp; Fishery Sciences</a:t>
            </a:r>
            <a:endParaRPr lang="en-US" baseline="0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baseline="0" dirty="0"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University of Washington</a:t>
            </a:r>
            <a:endParaRPr lang="en-US" dirty="0">
              <a:solidFill>
                <a:schemeClr val="accent3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91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FFFFFF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REGULAR	, 24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7" y="365069"/>
            <a:ext cx="8184662" cy="998440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2769240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W_W Logo_Whit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15" y="5945854"/>
            <a:ext cx="1371600" cy="923544"/>
          </a:xfrm>
          <a:prstGeom prst="rect">
            <a:avLst/>
          </a:prstGeom>
        </p:spPr>
      </p:pic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5"/>
            <a:ext cx="8076956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FFFFFF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FFFFFF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FFFFFF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FFFFFF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Bulleted content here (Open Sans Light, 24 pt.)</a:t>
            </a:r>
          </a:p>
          <a:p>
            <a:pPr lvl="1"/>
            <a:r>
              <a:rPr lang="en-US" dirty="0"/>
              <a:t>Second level (Open Sans Light, 20)</a:t>
            </a:r>
          </a:p>
          <a:p>
            <a:pPr lvl="2"/>
            <a:r>
              <a:rPr lang="en-US" dirty="0"/>
              <a:t>Third level (Open Sans Light, 18)</a:t>
            </a:r>
          </a:p>
          <a:p>
            <a:pPr lvl="3"/>
            <a:r>
              <a:rPr lang="en-US" dirty="0"/>
              <a:t>Fourth level (Open Sans Light, 16)</a:t>
            </a:r>
          </a:p>
          <a:p>
            <a:pPr lvl="4"/>
            <a:r>
              <a:rPr lang="en-US" dirty="0"/>
              <a:t>Fifth level (Open Sans Light, 14)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064505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236337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48401" y="6354234"/>
            <a:ext cx="2540000" cy="266700"/>
          </a:xfrm>
          <a:prstGeom prst="rect">
            <a:avLst/>
          </a:prstGeom>
        </p:spPr>
      </p:pic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3" y="1736725"/>
            <a:ext cx="8021637" cy="44323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1" baseline="0">
                <a:solidFill>
                  <a:srgbClr val="FFFFFF"/>
                </a:solidFill>
                <a:latin typeface="Open Sans Light"/>
                <a:cs typeface="Open Sans Light"/>
              </a:defRPr>
            </a:lvl1pPr>
          </a:lstStyle>
          <a:p>
            <a:r>
              <a:rPr lang="en-US" dirty="0"/>
              <a:t>Graphics can go here – </a:t>
            </a:r>
            <a:br>
              <a:rPr lang="en-US" dirty="0"/>
            </a:br>
            <a:r>
              <a:rPr lang="en-US" dirty="0"/>
              <a:t>replace this box with your image or chart</a:t>
            </a:r>
          </a:p>
        </p:txBody>
      </p:sp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16644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828560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39" y="6487457"/>
            <a:ext cx="2425295" cy="163374"/>
          </a:xfrm>
          <a:prstGeom prst="rect">
            <a:avLst/>
          </a:prstGeom>
        </p:spPr>
      </p:pic>
      <p:pic>
        <p:nvPicPr>
          <p:cNvPr id="6" name="Picture 5" descr="Bar_RtAngle_7502_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87" y="4006085"/>
            <a:ext cx="2284303" cy="1127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71757" y="1167124"/>
            <a:ext cx="6972300" cy="2641756"/>
          </a:xfrm>
          <a:prstGeom prst="rect">
            <a:avLst/>
          </a:prstGeom>
        </p:spPr>
        <p:txBody>
          <a:bodyPr anchor="b"/>
          <a:lstStyle>
            <a:lvl1pPr algn="l">
              <a:defRPr sz="5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TITLE HERE</a:t>
            </a:r>
            <a:br>
              <a:rPr lang="en-US" dirty="0"/>
            </a:br>
            <a:r>
              <a:rPr lang="en-US" dirty="0"/>
              <a:t>ENCODE NORMAL</a:t>
            </a:r>
            <a:br>
              <a:rPr lang="en-US" dirty="0"/>
            </a:br>
            <a:r>
              <a:rPr lang="en-US" dirty="0"/>
              <a:t>BLACK, 50 PT. </a:t>
            </a:r>
          </a:p>
        </p:txBody>
      </p:sp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2320239"/>
            <a:ext cx="8197114" cy="381008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730667"/>
            <a:ext cx="8184662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(UNI SANS LIGHT, 24 PT.)</a:t>
            </a:r>
          </a:p>
        </p:txBody>
      </p:sp>
      <p:pic>
        <p:nvPicPr>
          <p:cNvPr id="9" name="Picture 8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55" y="6487457"/>
            <a:ext cx="2425295" cy="163374"/>
          </a:xfrm>
          <a:prstGeom prst="rect">
            <a:avLst/>
          </a:prstGeom>
        </p:spPr>
      </p:pic>
      <p:pic>
        <p:nvPicPr>
          <p:cNvPr id="8" name="Picture 7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437805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371511"/>
            <a:ext cx="8184663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solidFill>
                  <a:srgbClr val="4B2E83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915930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4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24 pt.)</a:t>
            </a:r>
          </a:p>
          <a:p>
            <a:pPr lvl="1"/>
            <a:r>
              <a:rPr lang="en-US" dirty="0"/>
              <a:t>Second level (Open Sans Bold, 20)</a:t>
            </a:r>
          </a:p>
          <a:p>
            <a:pPr lvl="2"/>
            <a:r>
              <a:rPr lang="en-US" dirty="0"/>
              <a:t>Third level (Open Sans Bold, 18)</a:t>
            </a:r>
          </a:p>
          <a:p>
            <a:pPr lvl="3"/>
            <a:r>
              <a:rPr lang="en-US" dirty="0"/>
              <a:t>Fourth level (Open Sans Bold, 16)</a:t>
            </a:r>
          </a:p>
          <a:p>
            <a:pPr lvl="4"/>
            <a:r>
              <a:rPr lang="en-US" dirty="0"/>
              <a:t>Fifth level (Open Sans Bold, 14)</a:t>
            </a:r>
          </a:p>
        </p:txBody>
      </p:sp>
      <p:pic>
        <p:nvPicPr>
          <p:cNvPr id="9" name="Picture 8" descr="W Logo_Purple_2685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139" y="5949410"/>
            <a:ext cx="1371600" cy="923544"/>
          </a:xfrm>
          <a:prstGeom prst="rect">
            <a:avLst/>
          </a:prstGeom>
        </p:spPr>
      </p:pic>
      <p:pic>
        <p:nvPicPr>
          <p:cNvPr id="7" name="Picture 6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617010"/>
            <a:ext cx="1358184" cy="67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71756" y="550716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3000" b="1" i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HERE </a:t>
            </a:r>
            <a:br>
              <a:rPr lang="en-US" dirty="0"/>
            </a:br>
            <a:r>
              <a:rPr lang="en-US" dirty="0"/>
              <a:t>(ENCODE NORMAL BLACK, 30 PT.)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105017" y="139545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90000"/>
              </a:lnSpc>
              <a:buNone/>
              <a:defRPr sz="20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Section (UNI SANS LIGHT, 20 PT.)</a:t>
            </a:r>
          </a:p>
        </p:txBody>
      </p:sp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Wordmark_center_Purple_HEX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05" y="6487457"/>
            <a:ext cx="2425295" cy="163374"/>
          </a:xfrm>
          <a:prstGeom prst="rect">
            <a:avLst/>
          </a:prstGeom>
        </p:spPr>
      </p:pic>
      <p:sp>
        <p:nvSpPr>
          <p:cNvPr id="1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2190" y="2187034"/>
            <a:ext cx="8196210" cy="40154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800" b="1" i="0" baseline="0">
                <a:solidFill>
                  <a:srgbClr val="4B2E83"/>
                </a:solidFill>
                <a:latin typeface="Open Sans"/>
                <a:cs typeface="Open Sans"/>
              </a:defRPr>
            </a:lvl1pPr>
            <a:lvl2pPr>
              <a:defRPr sz="2400" b="1" i="0" baseline="0">
                <a:solidFill>
                  <a:srgbClr val="4B2E83"/>
                </a:solidFill>
                <a:latin typeface="Open Sans"/>
                <a:cs typeface="Open Sans"/>
              </a:defRPr>
            </a:lvl2pPr>
            <a:lvl3pPr marL="1143000" indent="-228600">
              <a:buSzPct val="100000"/>
              <a:buFont typeface="Lucida Grande"/>
              <a:buChar char="&gt;"/>
              <a:defRPr sz="2000" b="1" i="0" baseline="0">
                <a:solidFill>
                  <a:srgbClr val="4B2E83"/>
                </a:solidFill>
                <a:latin typeface="Open Sans"/>
                <a:cs typeface="Open Sans"/>
              </a:defRPr>
            </a:lvl3pPr>
            <a:lvl4pPr>
              <a:defRPr sz="1800" b="1" i="0" baseline="0">
                <a:solidFill>
                  <a:srgbClr val="4B2E83"/>
                </a:solidFill>
                <a:latin typeface="Open Sans"/>
                <a:cs typeface="Open Sans"/>
              </a:defRPr>
            </a:lvl4pPr>
            <a:lvl5pPr marL="2057400" indent="-228600">
              <a:buFont typeface="Lucida Grande"/>
              <a:buChar char="&gt;"/>
              <a:defRPr sz="1600" b="1" i="0" baseline="0">
                <a:solidFill>
                  <a:srgbClr val="4B2E83"/>
                </a:solidFill>
                <a:latin typeface="Open Sans"/>
                <a:cs typeface="Open Sans"/>
              </a:defRPr>
            </a:lvl5pPr>
          </a:lstStyle>
          <a:p>
            <a:pPr lvl="0"/>
            <a:r>
              <a:rPr lang="en-US" dirty="0"/>
              <a:t>Content here (Open Sans Bold, 28 pt.)</a:t>
            </a:r>
          </a:p>
          <a:p>
            <a:pPr lvl="1"/>
            <a:r>
              <a:rPr lang="en-US" dirty="0"/>
              <a:t>Second level (Open Sans Bold, 24)</a:t>
            </a:r>
          </a:p>
          <a:p>
            <a:pPr lvl="2"/>
            <a:r>
              <a:rPr lang="en-US" dirty="0"/>
              <a:t>Third level (Open Sans Bold, 20)</a:t>
            </a:r>
          </a:p>
          <a:p>
            <a:pPr lvl="3"/>
            <a:r>
              <a:rPr lang="en-US" dirty="0"/>
              <a:t>Fourth level (Open Sans Bold, 18)</a:t>
            </a:r>
          </a:p>
          <a:p>
            <a:pPr lvl="4"/>
            <a:r>
              <a:rPr lang="en-US" dirty="0"/>
              <a:t>Fifth level (Open Sans Bold, 16)</a:t>
            </a:r>
          </a:p>
        </p:txBody>
      </p:sp>
      <p:pic>
        <p:nvPicPr>
          <p:cNvPr id="14" name="Picture 13" descr="Bar_RtAngle_7502_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10" y="1888114"/>
            <a:ext cx="1358184" cy="6705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4641" y="821820"/>
            <a:ext cx="8183759" cy="991998"/>
          </a:xfrm>
          <a:prstGeom prst="rect">
            <a:avLst/>
          </a:prstGeom>
        </p:spPr>
        <p:txBody>
          <a:bodyPr anchor="b"/>
          <a:lstStyle>
            <a:lvl1pPr algn="l">
              <a:defRPr sz="5000" b="1" i="0" baseline="0"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lvl="0"/>
            <a:r>
              <a:rPr lang="en-US" dirty="0"/>
              <a:t>HEADER (50 PT.)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037902" y="4106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000" b="0" i="0" baseline="0">
                <a:solidFill>
                  <a:srgbClr val="4B2E83"/>
                </a:solidFill>
                <a:latin typeface="Uni Sans Regular"/>
                <a:cs typeface="Uni Sans Regular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Section (UNI SANS LIGHT, 20 PT.)</a:t>
            </a:r>
          </a:p>
        </p:txBody>
      </p:sp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B2E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7030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ngeorge@uw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7" Type="http://schemas.openxmlformats.org/officeDocument/2006/relationships/image" Target="../media/image38.png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71757" y="1921707"/>
            <a:ext cx="7444052" cy="1899872"/>
          </a:xfrm>
        </p:spPr>
        <p:txBody>
          <a:bodyPr/>
          <a:lstStyle/>
          <a:p>
            <a:r>
              <a:rPr lang="en-US" sz="3200" b="0" dirty="0"/>
              <a:t>The impact of </a:t>
            </a:r>
            <a:r>
              <a:rPr lang="en-US" sz="3200" b="0" dirty="0">
                <a:solidFill>
                  <a:schemeClr val="accent2"/>
                </a:solidFill>
              </a:rPr>
              <a:t>marine heatwaves </a:t>
            </a:r>
            <a:r>
              <a:rPr lang="en-US" sz="3200" b="0" dirty="0"/>
              <a:t>depends on ploidy in the Pacific oyster</a:t>
            </a:r>
            <a:endParaRPr lang="en-US" sz="3200" b="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671757" y="4210967"/>
            <a:ext cx="6972300" cy="1257236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Matthew George, Ph.D.</a:t>
            </a:r>
          </a:p>
          <a:p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mngeorge@uw.edu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itle 2"/>
          <p:cNvSpPr txBox="1">
            <a:spLocks/>
          </p:cNvSpPr>
          <p:nvPr/>
        </p:nvSpPr>
        <p:spPr>
          <a:xfrm>
            <a:off x="6000465" y="233426"/>
            <a:ext cx="2668229" cy="1012189"/>
          </a:xfrm>
          <a:prstGeom prst="rect">
            <a:avLst/>
          </a:prstGeom>
        </p:spPr>
        <p:txBody>
          <a:bodyPr anchor="b"/>
          <a:lstStyle>
            <a:lvl1pPr algn="l" defTabSz="457200" rtl="0" eaLnBrk="1" latinLnBrk="0" hangingPunct="1">
              <a:spcBef>
                <a:spcPct val="0"/>
              </a:spcBef>
              <a:buNone/>
              <a:defRPr sz="5000" b="1" i="0" kern="1200">
                <a:solidFill>
                  <a:schemeClr val="tx2"/>
                </a:solidFill>
                <a:latin typeface="Encode Sans Normal Black" charset="0"/>
                <a:ea typeface="Encode Sans Normal Black" charset="0"/>
                <a:cs typeface="Encode Sans Normal Black" charset="0"/>
              </a:defRPr>
            </a:lvl1pPr>
          </a:lstStyle>
          <a:p>
            <a:pPr algn="r"/>
            <a:r>
              <a:rPr lang="en-US" sz="1800" b="0" dirty="0"/>
              <a:t>NWFSC Climate Meeting</a:t>
            </a:r>
          </a:p>
          <a:p>
            <a:pPr algn="r"/>
            <a:r>
              <a:rPr lang="en-US" sz="1800" b="0" dirty="0"/>
              <a:t>7/12/2022</a:t>
            </a:r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FD020E-74CE-45D9-8E64-96AA63B9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Desiccation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E3084-C345-4706-8EF1-1B26936A852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2DE754-4E48-44A2-B03C-1101F2D115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36"/>
          <a:stretch/>
        </p:blipFill>
        <p:spPr>
          <a:xfrm>
            <a:off x="4594331" y="1997405"/>
            <a:ext cx="4410624" cy="36596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844760-0D0C-429B-8D89-2F9AF7463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901" y="2371784"/>
            <a:ext cx="3121172" cy="2448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2381A8B-F538-41CF-90FA-98994F8D79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9"/>
          <a:stretch/>
        </p:blipFill>
        <p:spPr>
          <a:xfrm rot="5400000">
            <a:off x="1924417" y="3892718"/>
            <a:ext cx="2620544" cy="240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785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804742-2F8E-408C-8376-F37DB6FF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Measurements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C7EC5-5006-4FE8-B81B-6EB0DDC2781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62E7F2-D9B8-113C-0E00-E2B28E360618}"/>
              </a:ext>
            </a:extLst>
          </p:cNvPr>
          <p:cNvSpPr txBox="1"/>
          <p:nvPr/>
        </p:nvSpPr>
        <p:spPr>
          <a:xfrm>
            <a:off x="861568" y="2320544"/>
            <a:ext cx="371043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Mortality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Metabolic Rate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Na</a:t>
            </a:r>
            <a:r>
              <a:rPr lang="en-US" sz="2800" baseline="30000" dirty="0">
                <a:solidFill>
                  <a:srgbClr val="000000"/>
                </a:solidFill>
              </a:rPr>
              <a:t>+</a:t>
            </a:r>
            <a:r>
              <a:rPr lang="en-US" sz="2800" dirty="0">
                <a:solidFill>
                  <a:srgbClr val="000000"/>
                </a:solidFill>
              </a:rPr>
              <a:t>/K</a:t>
            </a:r>
            <a:r>
              <a:rPr lang="en-US" sz="2800" baseline="30000" dirty="0">
                <a:solidFill>
                  <a:srgbClr val="000000"/>
                </a:solidFill>
              </a:rPr>
              <a:t>+</a:t>
            </a:r>
            <a:r>
              <a:rPr lang="en-US" sz="2800" dirty="0">
                <a:solidFill>
                  <a:srgbClr val="000000"/>
                </a:solidFill>
              </a:rPr>
              <a:t>-ATPase enzyme activity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>
                <a:solidFill>
                  <a:srgbClr val="000000"/>
                </a:solidFill>
              </a:rPr>
              <a:t>RNA sequencing (Tag-seq) – Gene expression</a:t>
            </a: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rgbClr val="000000"/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sz="2800" dirty="0">
              <a:solidFill>
                <a:srgbClr val="000000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5C86D6-BDB9-008D-4CC1-A43B761E2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902" y="2544064"/>
            <a:ext cx="3333493" cy="25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39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E4E6206D-588D-489F-B9F9-FD3D131FEF51}"/>
              </a:ext>
            </a:extLst>
          </p:cNvPr>
          <p:cNvSpPr/>
          <p:nvPr/>
        </p:nvSpPr>
        <p:spPr>
          <a:xfrm>
            <a:off x="6321814" y="2819425"/>
            <a:ext cx="1767146" cy="70355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BE6E26-1074-17CE-A303-283D381AC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89"/>
          <a:stretch/>
        </p:blipFill>
        <p:spPr>
          <a:xfrm>
            <a:off x="1828800" y="1952755"/>
            <a:ext cx="4120896" cy="457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B5F68F-0723-484C-9885-A68BEA2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41" y="326518"/>
            <a:ext cx="8183759" cy="991998"/>
          </a:xfrm>
        </p:spPr>
        <p:txBody>
          <a:bodyPr/>
          <a:lstStyle/>
          <a:p>
            <a:r>
              <a:rPr lang="en-US" sz="4400" dirty="0"/>
              <a:t>Mortality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FEE6-636B-46A7-8381-F4A023398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D7A2DA3-AEDC-496B-A722-5BB55E128C14}"/>
              </a:ext>
            </a:extLst>
          </p:cNvPr>
          <p:cNvCxnSpPr>
            <a:cxnSpLocks/>
          </p:cNvCxnSpPr>
          <p:nvPr/>
        </p:nvCxnSpPr>
        <p:spPr>
          <a:xfrm>
            <a:off x="6326533" y="2730807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0260F8F-9DD7-4DD0-B2DC-36994B93AB89}"/>
              </a:ext>
            </a:extLst>
          </p:cNvPr>
          <p:cNvCxnSpPr>
            <a:cxnSpLocks/>
          </p:cNvCxnSpPr>
          <p:nvPr/>
        </p:nvCxnSpPr>
        <p:spPr>
          <a:xfrm>
            <a:off x="6326533" y="3007178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C1FED97-AEC3-4DFC-858B-478F757E37B2}"/>
              </a:ext>
            </a:extLst>
          </p:cNvPr>
          <p:cNvCxnSpPr>
            <a:cxnSpLocks/>
          </p:cNvCxnSpPr>
          <p:nvPr/>
        </p:nvCxnSpPr>
        <p:spPr>
          <a:xfrm>
            <a:off x="6331132" y="4044970"/>
            <a:ext cx="437605" cy="0"/>
          </a:xfrm>
          <a:prstGeom prst="line">
            <a:avLst/>
          </a:prstGeom>
          <a:ln w="63500">
            <a:solidFill>
              <a:srgbClr val="EF40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2C1D2D5-D697-4AF7-ABB4-CFEC7294CA38}"/>
              </a:ext>
            </a:extLst>
          </p:cNvPr>
          <p:cNvSpPr txBox="1"/>
          <p:nvPr/>
        </p:nvSpPr>
        <p:spPr>
          <a:xfrm>
            <a:off x="6513079" y="1952755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745602-3D40-466F-9CA2-48DBD1A6D55A}"/>
              </a:ext>
            </a:extLst>
          </p:cNvPr>
          <p:cNvSpPr txBox="1"/>
          <p:nvPr/>
        </p:nvSpPr>
        <p:spPr>
          <a:xfrm>
            <a:off x="6899306" y="2601416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987DCD-18DE-43FF-B230-9FB7B16BC185}"/>
              </a:ext>
            </a:extLst>
          </p:cNvPr>
          <p:cNvSpPr txBox="1"/>
          <p:nvPr/>
        </p:nvSpPr>
        <p:spPr>
          <a:xfrm>
            <a:off x="6899306" y="2871636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928219-7001-47E8-BA7A-544682B1570E}"/>
              </a:ext>
            </a:extLst>
          </p:cNvPr>
          <p:cNvSpPr txBox="1"/>
          <p:nvPr/>
        </p:nvSpPr>
        <p:spPr>
          <a:xfrm>
            <a:off x="6899305" y="2871413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7041FC-88E6-4C4F-BA3C-F6649FEDFCEC}"/>
              </a:ext>
            </a:extLst>
          </p:cNvPr>
          <p:cNvSpPr txBox="1"/>
          <p:nvPr/>
        </p:nvSpPr>
        <p:spPr>
          <a:xfrm>
            <a:off x="6899306" y="3914165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D6E3358-AC1A-4AD8-9F2B-FE273F8B527E}"/>
              </a:ext>
            </a:extLst>
          </p:cNvPr>
          <p:cNvSpPr txBox="1"/>
          <p:nvPr/>
        </p:nvSpPr>
        <p:spPr>
          <a:xfrm>
            <a:off x="6899305" y="4177745"/>
            <a:ext cx="1093569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AD585C0-AB04-4647-ABBB-7AC5B1A476F3}"/>
              </a:ext>
            </a:extLst>
          </p:cNvPr>
          <p:cNvSpPr txBox="1">
            <a:spLocks/>
          </p:cNvSpPr>
          <p:nvPr/>
        </p:nvSpPr>
        <p:spPr>
          <a:xfrm>
            <a:off x="5190302" y="5630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9E4D27C-B748-4654-BED7-9EF2D4D1B127}"/>
              </a:ext>
            </a:extLst>
          </p:cNvPr>
          <p:cNvSpPr/>
          <p:nvPr/>
        </p:nvSpPr>
        <p:spPr>
          <a:xfrm>
            <a:off x="427165" y="1700338"/>
            <a:ext cx="1937656" cy="4713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787CE5D9-CF23-4582-9077-0D6959E8F9D0}"/>
              </a:ext>
            </a:extLst>
          </p:cNvPr>
          <p:cNvGrpSpPr/>
          <p:nvPr/>
        </p:nvGrpSpPr>
        <p:grpSpPr>
          <a:xfrm>
            <a:off x="6326533" y="4286220"/>
            <a:ext cx="432272" cy="196770"/>
            <a:chOff x="6326533" y="4133819"/>
            <a:chExt cx="432272" cy="196770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E1D1FD6-7B1A-49F1-BA5D-21B0E05035BD}"/>
                </a:ext>
              </a:extLst>
            </p:cNvPr>
            <p:cNvCxnSpPr>
              <a:cxnSpLocks/>
            </p:cNvCxnSpPr>
            <p:nvPr/>
          </p:nvCxnSpPr>
          <p:spPr>
            <a:xfrm>
              <a:off x="6326533" y="4211927"/>
              <a:ext cx="432272" cy="0"/>
            </a:xfrm>
            <a:prstGeom prst="line">
              <a:avLst/>
            </a:prstGeom>
            <a:ln w="63500">
              <a:solidFill>
                <a:srgbClr val="C73C00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0DC8F61-BB85-46E9-AD5F-9ED5E9CDA482}"/>
                </a:ext>
              </a:extLst>
            </p:cNvPr>
            <p:cNvSpPr/>
            <p:nvPr/>
          </p:nvSpPr>
          <p:spPr>
            <a:xfrm rot="16200000">
              <a:off x="6570105" y="4193113"/>
              <a:ext cx="196770" cy="78181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40F94999-9763-41AE-8493-54F21E2D3098}"/>
              </a:ext>
            </a:extLst>
          </p:cNvPr>
          <p:cNvSpPr/>
          <p:nvPr/>
        </p:nvSpPr>
        <p:spPr>
          <a:xfrm>
            <a:off x="6187258" y="3929567"/>
            <a:ext cx="1767146" cy="70355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8F5971F-EA60-2B14-DD27-6A9B9C434E7D}"/>
              </a:ext>
            </a:extLst>
          </p:cNvPr>
          <p:cNvSpPr txBox="1"/>
          <p:nvPr/>
        </p:nvSpPr>
        <p:spPr>
          <a:xfrm>
            <a:off x="2961538" y="1396045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94BDCF7-D0EA-C7EB-B528-1D29A35590F0}"/>
              </a:ext>
            </a:extLst>
          </p:cNvPr>
          <p:cNvSpPr txBox="1"/>
          <p:nvPr/>
        </p:nvSpPr>
        <p:spPr>
          <a:xfrm>
            <a:off x="3679568" y="1308628"/>
            <a:ext cx="62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2°C d</a:t>
            </a:r>
            <a:r>
              <a:rPr lang="en-US" sz="8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D146649-23E3-375A-D263-ECFA65233A11}"/>
              </a:ext>
            </a:extLst>
          </p:cNvPr>
          <p:cNvSpPr/>
          <p:nvPr/>
        </p:nvSpPr>
        <p:spPr>
          <a:xfrm rot="10800000">
            <a:off x="3704559" y="1642264"/>
            <a:ext cx="539934" cy="277000"/>
          </a:xfrm>
          <a:prstGeom prst="rect">
            <a:avLst/>
          </a:prstGeom>
          <a:gradFill flip="none" rotWithShape="1">
            <a:gsLst>
              <a:gs pos="0">
                <a:srgbClr val="064FBA"/>
              </a:gs>
              <a:gs pos="54000">
                <a:srgbClr val="F38856"/>
              </a:gs>
              <a:gs pos="100000">
                <a:srgbClr val="FF33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587BA70-3F58-EC6D-49F5-A16F306941A9}"/>
              </a:ext>
            </a:extLst>
          </p:cNvPr>
          <p:cNvSpPr/>
          <p:nvPr/>
        </p:nvSpPr>
        <p:spPr>
          <a:xfrm rot="10800000">
            <a:off x="2550141" y="1642266"/>
            <a:ext cx="1154419" cy="277000"/>
          </a:xfrm>
          <a:prstGeom prst="rect">
            <a:avLst/>
          </a:prstGeom>
          <a:solidFill>
            <a:srgbClr val="064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48589E-2D7F-0E44-D3FC-255AE3EF8076}"/>
              </a:ext>
            </a:extLst>
          </p:cNvPr>
          <p:cNvSpPr/>
          <p:nvPr/>
        </p:nvSpPr>
        <p:spPr>
          <a:xfrm rot="10800000">
            <a:off x="4244493" y="1642262"/>
            <a:ext cx="1632858" cy="277004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B48CE7-C56F-25D8-1623-FD3BC0D5614F}"/>
              </a:ext>
            </a:extLst>
          </p:cNvPr>
          <p:cNvSpPr txBox="1"/>
          <p:nvPr/>
        </p:nvSpPr>
        <p:spPr>
          <a:xfrm>
            <a:off x="4784426" y="1399603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30°C</a:t>
            </a:r>
          </a:p>
        </p:txBody>
      </p:sp>
    </p:spTree>
    <p:extLst>
      <p:ext uri="{BB962C8B-B14F-4D97-AF65-F5344CB8AC3E}">
        <p14:creationId xmlns:p14="http://schemas.microsoft.com/office/powerpoint/2010/main" val="2460017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8BE6E26-1074-17CE-A303-283D381ACC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89"/>
          <a:stretch/>
        </p:blipFill>
        <p:spPr>
          <a:xfrm>
            <a:off x="1828800" y="1952755"/>
            <a:ext cx="4120896" cy="457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4B5F68F-0723-484C-9885-A68BEA282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41" y="326518"/>
            <a:ext cx="8183759" cy="991998"/>
          </a:xfrm>
        </p:spPr>
        <p:txBody>
          <a:bodyPr/>
          <a:lstStyle/>
          <a:p>
            <a:r>
              <a:rPr lang="en-US" sz="4400" dirty="0"/>
              <a:t>Mortality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8DFEE6-636B-46A7-8381-F4A02339851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9AD585C0-AB04-4647-ABBB-7AC5B1A476F3}"/>
              </a:ext>
            </a:extLst>
          </p:cNvPr>
          <p:cNvSpPr txBox="1">
            <a:spLocks/>
          </p:cNvSpPr>
          <p:nvPr/>
        </p:nvSpPr>
        <p:spPr>
          <a:xfrm>
            <a:off x="5190302" y="5630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9E4D27C-B748-4654-BED7-9EF2D4D1B127}"/>
              </a:ext>
            </a:extLst>
          </p:cNvPr>
          <p:cNvSpPr/>
          <p:nvPr/>
        </p:nvSpPr>
        <p:spPr>
          <a:xfrm>
            <a:off x="427165" y="1700338"/>
            <a:ext cx="1937656" cy="471362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115FE81-F90D-8086-5939-CF778E0EA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53"/>
          <a:stretch/>
        </p:blipFill>
        <p:spPr>
          <a:xfrm>
            <a:off x="1736203" y="1936019"/>
            <a:ext cx="4259331" cy="45720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951BFA3-721D-1DBD-2678-9BE28987ED55}"/>
              </a:ext>
            </a:extLst>
          </p:cNvPr>
          <p:cNvSpPr txBox="1"/>
          <p:nvPr/>
        </p:nvSpPr>
        <p:spPr>
          <a:xfrm>
            <a:off x="3864730" y="903655"/>
            <a:ext cx="84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h @ 44°C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F0743F-B18C-1FF0-5878-3BBF1DCD1DBF}"/>
              </a:ext>
            </a:extLst>
          </p:cNvPr>
          <p:cNvSpPr txBox="1"/>
          <p:nvPr/>
        </p:nvSpPr>
        <p:spPr>
          <a:xfrm>
            <a:off x="2948572" y="1429534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20°C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DB72363-C181-3F47-256C-C6506AD00E43}"/>
              </a:ext>
            </a:extLst>
          </p:cNvPr>
          <p:cNvSpPr txBox="1"/>
          <p:nvPr/>
        </p:nvSpPr>
        <p:spPr>
          <a:xfrm>
            <a:off x="3666602" y="1342117"/>
            <a:ext cx="6221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2°C d</a:t>
            </a:r>
            <a:r>
              <a:rPr lang="en-US" sz="800" baseline="30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-1 </a:t>
            </a:r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ramp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A506294C-0A8D-5F3C-87B5-C5E89F957BCE}"/>
              </a:ext>
            </a:extLst>
          </p:cNvPr>
          <p:cNvCxnSpPr>
            <a:cxnSpLocks/>
          </p:cNvCxnSpPr>
          <p:nvPr/>
        </p:nvCxnSpPr>
        <p:spPr>
          <a:xfrm>
            <a:off x="4262539" y="1266178"/>
            <a:ext cx="0" cy="347527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A4FB8BE-27F0-AF0B-8A61-B6B60493802C}"/>
              </a:ext>
            </a:extLst>
          </p:cNvPr>
          <p:cNvSpPr/>
          <p:nvPr/>
        </p:nvSpPr>
        <p:spPr>
          <a:xfrm rot="10800000">
            <a:off x="3691593" y="1675753"/>
            <a:ext cx="539934" cy="277000"/>
          </a:xfrm>
          <a:prstGeom prst="rect">
            <a:avLst/>
          </a:prstGeom>
          <a:gradFill flip="none" rotWithShape="1">
            <a:gsLst>
              <a:gs pos="0">
                <a:srgbClr val="064FBA"/>
              </a:gs>
              <a:gs pos="54000">
                <a:srgbClr val="F38856"/>
              </a:gs>
              <a:gs pos="100000">
                <a:srgbClr val="FF33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F6D922B-F85B-9E69-6D6A-8F7301CFCAD6}"/>
              </a:ext>
            </a:extLst>
          </p:cNvPr>
          <p:cNvSpPr/>
          <p:nvPr/>
        </p:nvSpPr>
        <p:spPr>
          <a:xfrm rot="10800000">
            <a:off x="2537175" y="1675755"/>
            <a:ext cx="1154419" cy="277000"/>
          </a:xfrm>
          <a:prstGeom prst="rect">
            <a:avLst/>
          </a:prstGeom>
          <a:solidFill>
            <a:srgbClr val="064F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AA40C54-3360-B033-9A1D-B5D5BA328DD0}"/>
              </a:ext>
            </a:extLst>
          </p:cNvPr>
          <p:cNvSpPr/>
          <p:nvPr/>
        </p:nvSpPr>
        <p:spPr>
          <a:xfrm rot="10800000">
            <a:off x="4231527" y="1675751"/>
            <a:ext cx="1632858" cy="277004"/>
          </a:xfrm>
          <a:prstGeom prst="rect">
            <a:avLst/>
          </a:prstGeom>
          <a:solidFill>
            <a:srgbClr val="FF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529B000-11D7-1887-D677-72DB9E748150}"/>
              </a:ext>
            </a:extLst>
          </p:cNvPr>
          <p:cNvSpPr/>
          <p:nvPr/>
        </p:nvSpPr>
        <p:spPr>
          <a:xfrm>
            <a:off x="4216115" y="1679153"/>
            <a:ext cx="97650" cy="273601"/>
          </a:xfrm>
          <a:prstGeom prst="rect">
            <a:avLst/>
          </a:prstGeom>
          <a:pattFill prst="wdDnDiag">
            <a:fgClr>
              <a:srgbClr val="FF3300"/>
            </a:fgClr>
            <a:bgClr>
              <a:srgbClr val="F3885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65E506-36FD-73D3-CB20-EFEA7FB08700}"/>
              </a:ext>
            </a:extLst>
          </p:cNvPr>
          <p:cNvSpPr txBox="1"/>
          <p:nvPr/>
        </p:nvSpPr>
        <p:spPr>
          <a:xfrm>
            <a:off x="4771460" y="1433092"/>
            <a:ext cx="5399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30°C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A32A3D2-3709-1AF0-6E7A-6D7E63E75126}"/>
              </a:ext>
            </a:extLst>
          </p:cNvPr>
          <p:cNvCxnSpPr>
            <a:cxnSpLocks/>
          </p:cNvCxnSpPr>
          <p:nvPr/>
        </p:nvCxnSpPr>
        <p:spPr>
          <a:xfrm>
            <a:off x="6377644" y="2583703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CB0094A-C749-7D1E-991C-A7B80F926E4F}"/>
              </a:ext>
            </a:extLst>
          </p:cNvPr>
          <p:cNvCxnSpPr>
            <a:cxnSpLocks/>
          </p:cNvCxnSpPr>
          <p:nvPr/>
        </p:nvCxnSpPr>
        <p:spPr>
          <a:xfrm>
            <a:off x="6377644" y="2824951"/>
            <a:ext cx="432272" cy="0"/>
          </a:xfrm>
          <a:prstGeom prst="line">
            <a:avLst/>
          </a:prstGeom>
          <a:ln w="63500">
            <a:solidFill>
              <a:srgbClr val="3F6E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26841E5-97F1-A57C-5714-202E85AB41BB}"/>
              </a:ext>
            </a:extLst>
          </p:cNvPr>
          <p:cNvCxnSpPr>
            <a:cxnSpLocks/>
          </p:cNvCxnSpPr>
          <p:nvPr/>
        </p:nvCxnSpPr>
        <p:spPr>
          <a:xfrm>
            <a:off x="6377644" y="3249105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602E37-4E6A-732C-7E68-8C5CE81A5B65}"/>
              </a:ext>
            </a:extLst>
          </p:cNvPr>
          <p:cNvCxnSpPr>
            <a:cxnSpLocks/>
          </p:cNvCxnSpPr>
          <p:nvPr/>
        </p:nvCxnSpPr>
        <p:spPr>
          <a:xfrm>
            <a:off x="6382243" y="3490353"/>
            <a:ext cx="437605" cy="0"/>
          </a:xfrm>
          <a:prstGeom prst="line">
            <a:avLst/>
          </a:prstGeom>
          <a:ln w="63500">
            <a:solidFill>
              <a:srgbClr val="EF40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7795997-C3E7-7971-6C0E-1193292FE6EE}"/>
              </a:ext>
            </a:extLst>
          </p:cNvPr>
          <p:cNvSpPr txBox="1"/>
          <p:nvPr/>
        </p:nvSpPr>
        <p:spPr>
          <a:xfrm>
            <a:off x="6564190" y="1805651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F37A13-7E13-F877-DE9F-B04D4E95AEFE}"/>
              </a:ext>
            </a:extLst>
          </p:cNvPr>
          <p:cNvSpPr txBox="1"/>
          <p:nvPr/>
        </p:nvSpPr>
        <p:spPr>
          <a:xfrm>
            <a:off x="6925343" y="2456308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92DA43A-FBE9-8667-C185-0C81EA02FE6E}"/>
              </a:ext>
            </a:extLst>
          </p:cNvPr>
          <p:cNvSpPr txBox="1"/>
          <p:nvPr/>
        </p:nvSpPr>
        <p:spPr>
          <a:xfrm>
            <a:off x="6925343" y="2689723"/>
            <a:ext cx="1055097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E875DC9-AE05-24CD-991A-AEECA4337A1A}"/>
              </a:ext>
            </a:extLst>
          </p:cNvPr>
          <p:cNvSpPr txBox="1"/>
          <p:nvPr/>
        </p:nvSpPr>
        <p:spPr>
          <a:xfrm>
            <a:off x="6925343" y="3144879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1CC3804-16CA-8D36-D67C-E023D3B6333B}"/>
              </a:ext>
            </a:extLst>
          </p:cNvPr>
          <p:cNvSpPr txBox="1"/>
          <p:nvPr/>
        </p:nvSpPr>
        <p:spPr>
          <a:xfrm>
            <a:off x="6925343" y="3407684"/>
            <a:ext cx="1093569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</p:spTree>
    <p:extLst>
      <p:ext uri="{BB962C8B-B14F-4D97-AF65-F5344CB8AC3E}">
        <p14:creationId xmlns:p14="http://schemas.microsoft.com/office/powerpoint/2010/main" val="3215575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773E7FB-6384-4946-860B-56C1B796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67"/>
          <a:stretch/>
        </p:blipFill>
        <p:spPr>
          <a:xfrm>
            <a:off x="1587095" y="2039081"/>
            <a:ext cx="6114818" cy="563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446C9-B3B3-3B06-349A-5D077A2AB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7" r="8667" b="5241"/>
          <a:stretch/>
        </p:blipFill>
        <p:spPr>
          <a:xfrm>
            <a:off x="1872856" y="2657975"/>
            <a:ext cx="4679440" cy="3378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44F68-199E-5195-BD20-9A13C5CBA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928"/>
          <a:stretch/>
        </p:blipFill>
        <p:spPr>
          <a:xfrm>
            <a:off x="1485495" y="2173297"/>
            <a:ext cx="310145" cy="3651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D2543-2768-A07C-F4BA-ACDB979E1A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5" t="91980" r="-4026"/>
          <a:stretch/>
        </p:blipFill>
        <p:spPr>
          <a:xfrm>
            <a:off x="3287128" y="6062145"/>
            <a:ext cx="4523232" cy="29287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035EBBD-F15F-2F73-A8B5-9981CE400B7A}"/>
              </a:ext>
            </a:extLst>
          </p:cNvPr>
          <p:cNvSpPr/>
          <p:nvPr/>
        </p:nvSpPr>
        <p:spPr>
          <a:xfrm>
            <a:off x="6684632" y="3254273"/>
            <a:ext cx="1767146" cy="70355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7D89256-2C2A-96FB-04FD-12DA40B6D01D}"/>
              </a:ext>
            </a:extLst>
          </p:cNvPr>
          <p:cNvCxnSpPr>
            <a:cxnSpLocks/>
          </p:cNvCxnSpPr>
          <p:nvPr/>
        </p:nvCxnSpPr>
        <p:spPr>
          <a:xfrm>
            <a:off x="6689351" y="3165655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E17B54B-B5F7-8CF2-16E4-2C8DD9076EA8}"/>
              </a:ext>
            </a:extLst>
          </p:cNvPr>
          <p:cNvCxnSpPr>
            <a:cxnSpLocks/>
          </p:cNvCxnSpPr>
          <p:nvPr/>
        </p:nvCxnSpPr>
        <p:spPr>
          <a:xfrm>
            <a:off x="6689351" y="3442026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A591DDC-C61D-B7F7-4288-13E70F0CF836}"/>
              </a:ext>
            </a:extLst>
          </p:cNvPr>
          <p:cNvSpPr txBox="1"/>
          <p:nvPr/>
        </p:nvSpPr>
        <p:spPr>
          <a:xfrm>
            <a:off x="6875897" y="2387603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1F846-30FE-7B13-3389-B40E7F0A0E39}"/>
              </a:ext>
            </a:extLst>
          </p:cNvPr>
          <p:cNvSpPr txBox="1"/>
          <p:nvPr/>
        </p:nvSpPr>
        <p:spPr>
          <a:xfrm>
            <a:off x="7262124" y="3036264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A238A5-7620-70B9-4AF0-ACDB68A3CB05}"/>
              </a:ext>
            </a:extLst>
          </p:cNvPr>
          <p:cNvSpPr txBox="1"/>
          <p:nvPr/>
        </p:nvSpPr>
        <p:spPr>
          <a:xfrm>
            <a:off x="7262124" y="3306484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81F25B-0570-5B52-A35F-E8F238CB1D5A}"/>
              </a:ext>
            </a:extLst>
          </p:cNvPr>
          <p:cNvSpPr txBox="1"/>
          <p:nvPr/>
        </p:nvSpPr>
        <p:spPr>
          <a:xfrm>
            <a:off x="7262123" y="3306261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</p:spTree>
    <p:extLst>
      <p:ext uri="{BB962C8B-B14F-4D97-AF65-F5344CB8AC3E}">
        <p14:creationId xmlns:p14="http://schemas.microsoft.com/office/powerpoint/2010/main" val="400363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Metabolic Rate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773E7FB-6384-4946-860B-56C1B796F1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4267"/>
          <a:stretch/>
        </p:blipFill>
        <p:spPr>
          <a:xfrm>
            <a:off x="1587095" y="2039081"/>
            <a:ext cx="6114818" cy="5630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446C9-B3B3-3B06-349A-5D077A2AB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7" r="8667" b="5241"/>
          <a:stretch/>
        </p:blipFill>
        <p:spPr>
          <a:xfrm>
            <a:off x="1872856" y="2657975"/>
            <a:ext cx="4679440" cy="33782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344F68-199E-5195-BD20-9A13C5CBA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928"/>
          <a:stretch/>
        </p:blipFill>
        <p:spPr>
          <a:xfrm>
            <a:off x="1485495" y="2173297"/>
            <a:ext cx="310145" cy="36518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0D2543-2768-A07C-F4BA-ACDB979E1A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055" t="91980" r="-4026"/>
          <a:stretch/>
        </p:blipFill>
        <p:spPr>
          <a:xfrm>
            <a:off x="3287128" y="6062145"/>
            <a:ext cx="4523232" cy="2928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A591DDC-C61D-B7F7-4288-13E70F0CF836}"/>
              </a:ext>
            </a:extLst>
          </p:cNvPr>
          <p:cNvSpPr txBox="1"/>
          <p:nvPr/>
        </p:nvSpPr>
        <p:spPr>
          <a:xfrm>
            <a:off x="6875897" y="2387603"/>
            <a:ext cx="1575881" cy="461665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2400" u="sng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F8452E-2188-6A75-9B5B-F1F5A00673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78" r="8864" b="5853"/>
          <a:stretch/>
        </p:blipFill>
        <p:spPr>
          <a:xfrm>
            <a:off x="1872856" y="2655899"/>
            <a:ext cx="4671275" cy="3356214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C49ADFD-CA29-6222-8DB8-5A2741B442F9}"/>
              </a:ext>
            </a:extLst>
          </p:cNvPr>
          <p:cNvCxnSpPr>
            <a:cxnSpLocks/>
          </p:cNvCxnSpPr>
          <p:nvPr/>
        </p:nvCxnSpPr>
        <p:spPr>
          <a:xfrm>
            <a:off x="6824631" y="3132343"/>
            <a:ext cx="432272" cy="0"/>
          </a:xfrm>
          <a:prstGeom prst="line">
            <a:avLst/>
          </a:prstGeom>
          <a:ln w="63500">
            <a:solidFill>
              <a:srgbClr val="4D76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D73DEC1-8293-62E7-9F42-79A6704F06B9}"/>
              </a:ext>
            </a:extLst>
          </p:cNvPr>
          <p:cNvCxnSpPr>
            <a:cxnSpLocks/>
          </p:cNvCxnSpPr>
          <p:nvPr/>
        </p:nvCxnSpPr>
        <p:spPr>
          <a:xfrm>
            <a:off x="6824631" y="3373591"/>
            <a:ext cx="432272" cy="0"/>
          </a:xfrm>
          <a:prstGeom prst="line">
            <a:avLst/>
          </a:prstGeom>
          <a:ln w="63500">
            <a:solidFill>
              <a:srgbClr val="3F6EFD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28F59A8-37E9-6492-718E-CFC234C7B446}"/>
              </a:ext>
            </a:extLst>
          </p:cNvPr>
          <p:cNvCxnSpPr>
            <a:cxnSpLocks/>
          </p:cNvCxnSpPr>
          <p:nvPr/>
        </p:nvCxnSpPr>
        <p:spPr>
          <a:xfrm>
            <a:off x="6824631" y="3797745"/>
            <a:ext cx="442204" cy="0"/>
          </a:xfrm>
          <a:prstGeom prst="line">
            <a:avLst/>
          </a:prstGeom>
          <a:ln w="63500">
            <a:solidFill>
              <a:srgbClr val="F93E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E9BC238-C7F1-9196-A162-B3E9F07539A0}"/>
              </a:ext>
            </a:extLst>
          </p:cNvPr>
          <p:cNvCxnSpPr>
            <a:cxnSpLocks/>
          </p:cNvCxnSpPr>
          <p:nvPr/>
        </p:nvCxnSpPr>
        <p:spPr>
          <a:xfrm>
            <a:off x="6829230" y="4038993"/>
            <a:ext cx="437605" cy="0"/>
          </a:xfrm>
          <a:prstGeom prst="line">
            <a:avLst/>
          </a:prstGeom>
          <a:ln w="63500">
            <a:solidFill>
              <a:srgbClr val="EF400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D1F4227-85D0-20A1-49AA-453DA000DB33}"/>
              </a:ext>
            </a:extLst>
          </p:cNvPr>
          <p:cNvSpPr txBox="1"/>
          <p:nvPr/>
        </p:nvSpPr>
        <p:spPr>
          <a:xfrm>
            <a:off x="7372330" y="3004948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A25CB9-9C06-0013-B066-617D504387D8}"/>
              </a:ext>
            </a:extLst>
          </p:cNvPr>
          <p:cNvSpPr txBox="1"/>
          <p:nvPr/>
        </p:nvSpPr>
        <p:spPr>
          <a:xfrm>
            <a:off x="7372330" y="3238363"/>
            <a:ext cx="1055097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0AA68A1-774A-0734-06BF-4A2ABEF2DE84}"/>
              </a:ext>
            </a:extLst>
          </p:cNvPr>
          <p:cNvSpPr txBox="1"/>
          <p:nvPr/>
        </p:nvSpPr>
        <p:spPr>
          <a:xfrm>
            <a:off x="7372330" y="3693519"/>
            <a:ext cx="896399" cy="261610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048A19-670D-1466-9C31-29521C852CA4}"/>
              </a:ext>
            </a:extLst>
          </p:cNvPr>
          <p:cNvSpPr txBox="1"/>
          <p:nvPr/>
        </p:nvSpPr>
        <p:spPr>
          <a:xfrm>
            <a:off x="7372330" y="3956324"/>
            <a:ext cx="1093569" cy="430887"/>
          </a:xfrm>
          <a:prstGeom prst="rect">
            <a:avLst/>
          </a:prstGeom>
          <a:solidFill>
            <a:schemeClr val="accent3"/>
          </a:solidFill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3n - heated + </a:t>
            </a:r>
          </a:p>
          <a:p>
            <a:r>
              <a:rPr lang="en-US" sz="11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C7E1BF-A8AF-D2D5-82BD-85E727E3563C}"/>
              </a:ext>
            </a:extLst>
          </p:cNvPr>
          <p:cNvSpPr txBox="1"/>
          <p:nvPr/>
        </p:nvSpPr>
        <p:spPr>
          <a:xfrm>
            <a:off x="5103006" y="2743465"/>
            <a:ext cx="136287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ploidy: p=0.003</a:t>
            </a:r>
          </a:p>
          <a:p>
            <a:pPr algn="r"/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p&lt;0.001</a:t>
            </a:r>
          </a:p>
          <a:p>
            <a:pPr algn="r"/>
            <a:r>
              <a:rPr lang="en-US" sz="105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ploidy×time</a:t>
            </a:r>
            <a:r>
              <a:rPr lang="en-US" sz="105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p=0.03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51D573-60AC-B72C-249D-6FBBDAC4F387}"/>
              </a:ext>
            </a:extLst>
          </p:cNvPr>
          <p:cNvSpPr txBox="1"/>
          <p:nvPr/>
        </p:nvSpPr>
        <p:spPr>
          <a:xfrm>
            <a:off x="3474295" y="1789239"/>
            <a:ext cx="848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Desiccation </a:t>
            </a:r>
          </a:p>
          <a:p>
            <a:pPr algn="ctr"/>
            <a:r>
              <a:rPr lang="en-US" sz="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h @ 44°C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B054162-5FD2-A7B2-5A9F-D474BAD83909}"/>
              </a:ext>
            </a:extLst>
          </p:cNvPr>
          <p:cNvCxnSpPr>
            <a:cxnSpLocks/>
          </p:cNvCxnSpPr>
          <p:nvPr/>
        </p:nvCxnSpPr>
        <p:spPr>
          <a:xfrm>
            <a:off x="3879810" y="2173297"/>
            <a:ext cx="0" cy="158345"/>
          </a:xfrm>
          <a:prstGeom prst="line">
            <a:avLst/>
          </a:prstGeom>
          <a:ln w="158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8B704994-417D-DA21-DA6C-15002C864C11}"/>
              </a:ext>
            </a:extLst>
          </p:cNvPr>
          <p:cNvSpPr/>
          <p:nvPr/>
        </p:nvSpPr>
        <p:spPr>
          <a:xfrm>
            <a:off x="3830216" y="2353056"/>
            <a:ext cx="136247" cy="226363"/>
          </a:xfrm>
          <a:prstGeom prst="rect">
            <a:avLst/>
          </a:prstGeom>
          <a:pattFill prst="wdDnDiag">
            <a:fgClr>
              <a:srgbClr val="FF3300"/>
            </a:fgClr>
            <a:bgClr>
              <a:srgbClr val="F38856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683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942287-A0F0-D198-42CA-E862E1CE7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1" b="8014"/>
          <a:stretch/>
        </p:blipFill>
        <p:spPr>
          <a:xfrm>
            <a:off x="840351" y="2129051"/>
            <a:ext cx="7421561" cy="44940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Na</a:t>
            </a:r>
            <a:r>
              <a:rPr lang="en-US" sz="4400" baseline="30000" dirty="0"/>
              <a:t>+</a:t>
            </a:r>
            <a:r>
              <a:rPr lang="en-US" sz="4400" dirty="0"/>
              <a:t>/K</a:t>
            </a:r>
            <a:r>
              <a:rPr lang="en-US" sz="4400" baseline="30000" dirty="0"/>
              <a:t>+</a:t>
            </a:r>
            <a:r>
              <a:rPr lang="en-US" sz="4400" dirty="0"/>
              <a:t>-ATPase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B002D-19CE-EB36-940F-8CC92B3706E7}"/>
              </a:ext>
            </a:extLst>
          </p:cNvPr>
          <p:cNvSpPr/>
          <p:nvPr/>
        </p:nvSpPr>
        <p:spPr>
          <a:xfrm>
            <a:off x="6469039" y="6168788"/>
            <a:ext cx="2456597" cy="56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CB1C48-45EB-AD77-8A04-822D4AF86A11}"/>
              </a:ext>
            </a:extLst>
          </p:cNvPr>
          <p:cNvSpPr/>
          <p:nvPr/>
        </p:nvSpPr>
        <p:spPr>
          <a:xfrm>
            <a:off x="3275462" y="5593986"/>
            <a:ext cx="873457" cy="4421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08DC31-14E3-A2B1-7425-477873BC73BB}"/>
              </a:ext>
            </a:extLst>
          </p:cNvPr>
          <p:cNvSpPr/>
          <p:nvPr/>
        </p:nvSpPr>
        <p:spPr>
          <a:xfrm>
            <a:off x="4601173" y="5593986"/>
            <a:ext cx="873457" cy="4421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9A54E-0BE1-AD30-01F3-EEF81C362B64}"/>
              </a:ext>
            </a:extLst>
          </p:cNvPr>
          <p:cNvSpPr/>
          <p:nvPr/>
        </p:nvSpPr>
        <p:spPr>
          <a:xfrm>
            <a:off x="5926884" y="5568978"/>
            <a:ext cx="873457" cy="442194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38450EF-1F59-7CF4-FF86-098DDB226D38}"/>
              </a:ext>
            </a:extLst>
          </p:cNvPr>
          <p:cNvSpPr/>
          <p:nvPr/>
        </p:nvSpPr>
        <p:spPr>
          <a:xfrm>
            <a:off x="3447506" y="4015407"/>
            <a:ext cx="628626" cy="13436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C8D16-F431-89EE-7434-912F892019D7}"/>
              </a:ext>
            </a:extLst>
          </p:cNvPr>
          <p:cNvSpPr/>
          <p:nvPr/>
        </p:nvSpPr>
        <p:spPr>
          <a:xfrm>
            <a:off x="4696520" y="3723794"/>
            <a:ext cx="628626" cy="157818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C24BFF-5D1F-38F5-E878-0014EE73CB9E}"/>
              </a:ext>
            </a:extLst>
          </p:cNvPr>
          <p:cNvSpPr/>
          <p:nvPr/>
        </p:nvSpPr>
        <p:spPr>
          <a:xfrm>
            <a:off x="6113612" y="2706213"/>
            <a:ext cx="628626" cy="247057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4500D-A330-FD58-9AC2-CA55E9626C95}"/>
              </a:ext>
            </a:extLst>
          </p:cNvPr>
          <p:cNvSpPr/>
          <p:nvPr/>
        </p:nvSpPr>
        <p:spPr>
          <a:xfrm>
            <a:off x="5569579" y="2206006"/>
            <a:ext cx="1140570" cy="56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07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8942287-A0F0-D198-42CA-E862E1CE7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11" b="8014"/>
          <a:stretch/>
        </p:blipFill>
        <p:spPr>
          <a:xfrm>
            <a:off x="840351" y="2129051"/>
            <a:ext cx="7421561" cy="449406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Na</a:t>
            </a:r>
            <a:r>
              <a:rPr lang="en-US" sz="4400" baseline="30000" dirty="0"/>
              <a:t>+</a:t>
            </a:r>
            <a:r>
              <a:rPr lang="en-US" sz="4400" dirty="0"/>
              <a:t>/K</a:t>
            </a:r>
            <a:r>
              <a:rPr lang="en-US" sz="4400" baseline="30000" dirty="0"/>
              <a:t>+</a:t>
            </a:r>
            <a:r>
              <a:rPr lang="en-US" sz="4400" dirty="0"/>
              <a:t>-ATPase Activity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8B002D-19CE-EB36-940F-8CC92B3706E7}"/>
              </a:ext>
            </a:extLst>
          </p:cNvPr>
          <p:cNvSpPr/>
          <p:nvPr/>
        </p:nvSpPr>
        <p:spPr>
          <a:xfrm>
            <a:off x="6469039" y="6168788"/>
            <a:ext cx="2456597" cy="56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4500D-A330-FD58-9AC2-CA55E9626C95}"/>
              </a:ext>
            </a:extLst>
          </p:cNvPr>
          <p:cNvSpPr/>
          <p:nvPr/>
        </p:nvSpPr>
        <p:spPr>
          <a:xfrm>
            <a:off x="5569579" y="2206006"/>
            <a:ext cx="1140570" cy="56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33719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8E02B95-468E-2257-B2D2-C4455DC4AF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7" b="4145"/>
          <a:stretch/>
        </p:blipFill>
        <p:spPr>
          <a:xfrm>
            <a:off x="172721" y="2137467"/>
            <a:ext cx="3733800" cy="436123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246" y="626942"/>
            <a:ext cx="8183759" cy="991998"/>
          </a:xfrm>
        </p:spPr>
        <p:txBody>
          <a:bodyPr/>
          <a:lstStyle/>
          <a:p>
            <a:r>
              <a:rPr lang="en-US" sz="4400" dirty="0"/>
              <a:t>How are triploids different?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D85A75-78AC-459A-E0E2-368EF09CB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18" t="10293" r="19131" b="83434"/>
          <a:stretch/>
        </p:blipFill>
        <p:spPr>
          <a:xfrm>
            <a:off x="1458302" y="5420739"/>
            <a:ext cx="2215487" cy="35711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B3C0217-FFC5-46C9-5ED9-499599FC106F}"/>
              </a:ext>
            </a:extLst>
          </p:cNvPr>
          <p:cNvSpPr txBox="1"/>
          <p:nvPr/>
        </p:nvSpPr>
        <p:spPr>
          <a:xfrm>
            <a:off x="3793710" y="1570426"/>
            <a:ext cx="5389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Top 10 upregulated genes when comparing control diploid and triploids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14E64-D3C6-52BF-4694-6D41C99D89D5}"/>
              </a:ext>
            </a:extLst>
          </p:cNvPr>
          <p:cNvSpPr txBox="1"/>
          <p:nvPr/>
        </p:nvSpPr>
        <p:spPr>
          <a:xfrm>
            <a:off x="2675840" y="2337955"/>
            <a:ext cx="1117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Control only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0158AF-D24D-8C87-9774-8928854F1B45}"/>
              </a:ext>
            </a:extLst>
          </p:cNvPr>
          <p:cNvSpPr txBox="1"/>
          <p:nvPr/>
        </p:nvSpPr>
        <p:spPr>
          <a:xfrm>
            <a:off x="7792575" y="738231"/>
            <a:ext cx="959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79 DEGs</a:t>
            </a:r>
          </a:p>
        </p:txBody>
      </p:sp>
      <p:graphicFrame>
        <p:nvGraphicFramePr>
          <p:cNvPr id="10" name="Table 4">
            <a:extLst>
              <a:ext uri="{FF2B5EF4-FFF2-40B4-BE49-F238E27FC236}">
                <a16:creationId xmlns:a16="http://schemas.microsoft.com/office/drawing/2014/main" id="{E61C5D32-959B-52C3-7A2A-E08D28428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97000"/>
              </p:ext>
            </p:extLst>
          </p:nvPr>
        </p:nvGraphicFramePr>
        <p:xfrm>
          <a:off x="4104819" y="1997059"/>
          <a:ext cx="4766949" cy="4133417"/>
        </p:xfrm>
        <a:graphic>
          <a:graphicData uri="http://schemas.openxmlformats.org/drawingml/2006/table">
            <a:tbl>
              <a:tblPr firstRow="1" bandRow="1"/>
              <a:tblGrid>
                <a:gridCol w="832007">
                  <a:extLst>
                    <a:ext uri="{9D8B030D-6E8A-4147-A177-3AD203B41FA5}">
                      <a16:colId xmlns:a16="http://schemas.microsoft.com/office/drawing/2014/main" val="1338138395"/>
                    </a:ext>
                  </a:extLst>
                </a:gridCol>
                <a:gridCol w="1139157">
                  <a:extLst>
                    <a:ext uri="{9D8B030D-6E8A-4147-A177-3AD203B41FA5}">
                      <a16:colId xmlns:a16="http://schemas.microsoft.com/office/drawing/2014/main" val="3020499849"/>
                    </a:ext>
                  </a:extLst>
                </a:gridCol>
                <a:gridCol w="1487069">
                  <a:extLst>
                    <a:ext uri="{9D8B030D-6E8A-4147-A177-3AD203B41FA5}">
                      <a16:colId xmlns:a16="http://schemas.microsoft.com/office/drawing/2014/main" val="563704458"/>
                    </a:ext>
                  </a:extLst>
                </a:gridCol>
                <a:gridCol w="1308716">
                  <a:extLst>
                    <a:ext uri="{9D8B030D-6E8A-4147-A177-3AD203B41FA5}">
                      <a16:colId xmlns:a16="http://schemas.microsoft.com/office/drawing/2014/main" val="1534332893"/>
                    </a:ext>
                  </a:extLst>
                </a:gridCol>
              </a:tblGrid>
              <a:tr h="58496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Log2 fold change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Gene Symbol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Category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18596"/>
                  </a:ext>
                </a:extLst>
              </a:tr>
              <a:tr h="326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+5.1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LOC105325880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complement C1q-like protein 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Immune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669016"/>
                  </a:ext>
                </a:extLst>
              </a:tr>
              <a:tr h="349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+4.3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LOC117686832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perlucin-like protein isoform X2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Biomineralization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646627"/>
                  </a:ext>
                </a:extLst>
              </a:tr>
              <a:tr h="64938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+3.0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LOC117691676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C-type lectin mannose-binding isoform-like isoform X1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Metabolism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7715117"/>
                  </a:ext>
                </a:extLst>
              </a:tr>
              <a:tr h="41687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+2.5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LOC105347275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double homeobox protein B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Transcription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245676"/>
                  </a:ext>
                </a:extLst>
              </a:tr>
              <a:tr h="1765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+2.3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LOC117683057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fibroleukin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-like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Immune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5554254"/>
                  </a:ext>
                </a:extLst>
              </a:tr>
              <a:tr h="1765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+2.3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LOC105337372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C1q-related factor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Immune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6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1642868"/>
                  </a:ext>
                </a:extLst>
              </a:tr>
              <a:tr h="1865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+2.2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LOC105320431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histone H2A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Epigenetics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601237"/>
                  </a:ext>
                </a:extLst>
              </a:tr>
              <a:tr h="32637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+2.1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LOC105343956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complement C1q-like protein 3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Metabolism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9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3021996"/>
                  </a:ext>
                </a:extLst>
              </a:tr>
              <a:tr h="17650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+2.0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LOC105320412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histone H2A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Epigenetics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204610"/>
                  </a:ext>
                </a:extLst>
              </a:tr>
              <a:tr h="48016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+1.9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LOC105320418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histone H2A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Epigenetics</a:t>
                      </a: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1637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1662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DDEAD0E-6E62-4656-810A-C4CB2178C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Does gene expression match physiology 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440F50-A92D-469F-A5E4-2DBF14CB5D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b="1" dirty="0">
                <a:solidFill>
                  <a:srgbClr val="000000"/>
                </a:solidFill>
              </a:rPr>
              <a:t>Results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24500D-A330-FD58-9AC2-CA55E9626C95}"/>
              </a:ext>
            </a:extLst>
          </p:cNvPr>
          <p:cNvSpPr/>
          <p:nvPr/>
        </p:nvSpPr>
        <p:spPr>
          <a:xfrm>
            <a:off x="5569579" y="2206006"/>
            <a:ext cx="1140570" cy="56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1E1C4A-E30C-BB3B-555E-ABB168A047A1}"/>
              </a:ext>
            </a:extLst>
          </p:cNvPr>
          <p:cNvSpPr txBox="1"/>
          <p:nvPr/>
        </p:nvSpPr>
        <p:spPr>
          <a:xfrm>
            <a:off x="518205" y="2562278"/>
            <a:ext cx="1191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90 identified DEGs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B2D839-F017-D89F-FA79-D8859C959C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76" b="4385"/>
          <a:stretch/>
        </p:blipFill>
        <p:spPr>
          <a:xfrm>
            <a:off x="173722" y="2224989"/>
            <a:ext cx="3621793" cy="43077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1CB699-E78B-979D-70E9-5DEEDD7308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18" t="10293" r="19131" b="83434"/>
          <a:stretch/>
        </p:blipFill>
        <p:spPr>
          <a:xfrm>
            <a:off x="769671" y="2423546"/>
            <a:ext cx="2215487" cy="3571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2E13CD-69D2-6BAF-5A1E-594B14168301}"/>
              </a:ext>
            </a:extLst>
          </p:cNvPr>
          <p:cNvSpPr/>
          <p:nvPr/>
        </p:nvSpPr>
        <p:spPr>
          <a:xfrm>
            <a:off x="7749468" y="2141492"/>
            <a:ext cx="1140570" cy="56410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/>
            </a:endParaRP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5EFDE651-3136-9B8C-12EB-BFE90D13C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515686"/>
              </p:ext>
            </p:extLst>
          </p:nvPr>
        </p:nvGraphicFramePr>
        <p:xfrm>
          <a:off x="4107936" y="2562278"/>
          <a:ext cx="4782102" cy="3655926"/>
        </p:xfrm>
        <a:graphic>
          <a:graphicData uri="http://schemas.openxmlformats.org/drawingml/2006/table">
            <a:tbl>
              <a:tblPr firstRow="1" bandRow="1"/>
              <a:tblGrid>
                <a:gridCol w="939499">
                  <a:extLst>
                    <a:ext uri="{9D8B030D-6E8A-4147-A177-3AD203B41FA5}">
                      <a16:colId xmlns:a16="http://schemas.microsoft.com/office/drawing/2014/main" val="1338138395"/>
                    </a:ext>
                  </a:extLst>
                </a:gridCol>
                <a:gridCol w="1050632">
                  <a:extLst>
                    <a:ext uri="{9D8B030D-6E8A-4147-A177-3AD203B41FA5}">
                      <a16:colId xmlns:a16="http://schemas.microsoft.com/office/drawing/2014/main" val="3020499849"/>
                    </a:ext>
                  </a:extLst>
                </a:gridCol>
                <a:gridCol w="1023718">
                  <a:extLst>
                    <a:ext uri="{9D8B030D-6E8A-4147-A177-3AD203B41FA5}">
                      <a16:colId xmlns:a16="http://schemas.microsoft.com/office/drawing/2014/main" val="563704458"/>
                    </a:ext>
                  </a:extLst>
                </a:gridCol>
                <a:gridCol w="1768253">
                  <a:extLst>
                    <a:ext uri="{9D8B030D-6E8A-4147-A177-3AD203B41FA5}">
                      <a16:colId xmlns:a16="http://schemas.microsoft.com/office/drawing/2014/main" val="1534332893"/>
                    </a:ext>
                  </a:extLst>
                </a:gridCol>
              </a:tblGrid>
              <a:tr h="72320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Log2 fold change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Gene Symbol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KEGG Pathway Identifier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1400" b="1" dirty="0">
                          <a:solidFill>
                            <a:srgbClr val="000000"/>
                          </a:solidFill>
                        </a:rPr>
                        <a:t>Description</a:t>
                      </a:r>
                      <a:endParaRPr lang="en-US" sz="1400" b="1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118596"/>
                  </a:ext>
                </a:extLst>
              </a:tr>
              <a:tr h="62419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-3.4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LOC105336299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crg00230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Purine, Pyrimidine, &amp; Glutathione metabolism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00669016"/>
                  </a:ext>
                </a:extLst>
              </a:tr>
              <a:tr h="4190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-2.52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LOC105318146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crg04142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Lysosome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646627"/>
                  </a:ext>
                </a:extLst>
              </a:tr>
              <a:tr h="4190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-2.28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LOC105346726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crg04145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Phagosome</a:t>
                      </a:r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; ECM-receptor interaction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7715117"/>
                  </a:ext>
                </a:extLst>
              </a:tr>
              <a:tr h="4190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-1.62; -1.53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7D31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LOC105342404; LOC105348387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crg00350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Tyrosine metabolism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245676"/>
                  </a:ext>
                </a:extLst>
              </a:tr>
              <a:tr h="62419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1.69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18E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LOC117688097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crg04137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Mitophagy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5554254"/>
                  </a:ext>
                </a:extLst>
              </a:tr>
              <a:tr h="4190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2.23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0AD47">
                        <a:lumMod val="60000"/>
                        <a:lumOff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LOC109618002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crg04080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Neuroactive ligand-receptor interaction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3810" marR="3810" marT="3810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45696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987E266-11A0-91A6-1763-2D4D9EC0711F}"/>
              </a:ext>
            </a:extLst>
          </p:cNvPr>
          <p:cNvSpPr txBox="1"/>
          <p:nvPr/>
        </p:nvSpPr>
        <p:spPr>
          <a:xfrm>
            <a:off x="4057304" y="2036035"/>
            <a:ext cx="52550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Results of KEGG pathway analysis comparing diploid and triploids after multi-stress exposure</a:t>
            </a:r>
          </a:p>
        </p:txBody>
      </p:sp>
    </p:spTree>
    <p:extLst>
      <p:ext uri="{BB962C8B-B14F-4D97-AF65-F5344CB8AC3E}">
        <p14:creationId xmlns:p14="http://schemas.microsoft.com/office/powerpoint/2010/main" val="304745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601" y="756796"/>
            <a:ext cx="5338063" cy="991998"/>
          </a:xfrm>
        </p:spPr>
        <p:txBody>
          <a:bodyPr/>
          <a:lstStyle/>
          <a:p>
            <a:r>
              <a:rPr lang="en-US" sz="3200" dirty="0"/>
              <a:t>Pacific Oysters – tolerance is survival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F155792F-40FD-4AB6-80F9-3597D0F91B51}"/>
              </a:ext>
            </a:extLst>
          </p:cNvPr>
          <p:cNvSpPr txBox="1">
            <a:spLocks/>
          </p:cNvSpPr>
          <p:nvPr/>
        </p:nvSpPr>
        <p:spPr>
          <a:xfrm>
            <a:off x="7150069" y="1497963"/>
            <a:ext cx="1441227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Pacific Oyster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0EEAD8D-4F56-4629-A7EF-2DFC2C348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55" y="2046436"/>
            <a:ext cx="4150427" cy="276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Taylor Shellfish Farm">
            <a:extLst>
              <a:ext uri="{FF2B5EF4-FFF2-40B4-BE49-F238E27FC236}">
                <a16:creationId xmlns:a16="http://schemas.microsoft.com/office/drawing/2014/main" id="{D3DBF361-C5CF-4BBA-AC04-5F8D979DC1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15" y="3370760"/>
            <a:ext cx="4303776" cy="334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ed Oyster Production: Aquaculture Innovation Center at the Rutgers New  Jersey Agricultural Experiment Station">
            <a:extLst>
              <a:ext uri="{FF2B5EF4-FFF2-40B4-BE49-F238E27FC236}">
                <a16:creationId xmlns:a16="http://schemas.microsoft.com/office/drawing/2014/main" id="{3A542EE0-5890-4942-8178-F02DE96FA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2"/>
          <a:stretch/>
        </p:blipFill>
        <p:spPr bwMode="auto">
          <a:xfrm>
            <a:off x="986469" y="4909312"/>
            <a:ext cx="3387712" cy="154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Pacific oyster - Stock Image - C006/9559 - Science Photo Library">
            <a:extLst>
              <a:ext uri="{FF2B5EF4-FFF2-40B4-BE49-F238E27FC236}">
                <a16:creationId xmlns:a16="http://schemas.microsoft.com/office/drawing/2014/main" id="{AC88BDAA-E57F-4D0E-ABEB-9F86E969B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07" t="19624" r="20827" b="24101"/>
          <a:stretch/>
        </p:blipFill>
        <p:spPr bwMode="auto">
          <a:xfrm rot="16200000">
            <a:off x="4927770" y="954460"/>
            <a:ext cx="2602755" cy="159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D3C8C76-D06E-429E-9791-2FFE434DF403}"/>
              </a:ext>
            </a:extLst>
          </p:cNvPr>
          <p:cNvSpPr txBox="1">
            <a:spLocks/>
          </p:cNvSpPr>
          <p:nvPr/>
        </p:nvSpPr>
        <p:spPr>
          <a:xfrm>
            <a:off x="5037902" y="410649"/>
            <a:ext cx="3750498" cy="41117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055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208B71B-1850-4FE4-8416-5D9E54419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90" y="202575"/>
            <a:ext cx="8183759" cy="991998"/>
          </a:xfrm>
        </p:spPr>
        <p:txBody>
          <a:bodyPr/>
          <a:lstStyle/>
          <a:p>
            <a:r>
              <a:rPr lang="en-US" sz="4400" dirty="0"/>
              <a:t>Conclusions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9477E9-BDFC-4E53-9720-460CEF0F83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dirty="0">
                <a:solidFill>
                  <a:srgbClr val="000000"/>
                </a:solidFill>
              </a:rPr>
              <a:t>Conclusions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7B3D0DD7-4193-45BC-B327-C1D43DCAA3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9739" y="1421251"/>
            <a:ext cx="8196210" cy="4015497"/>
          </a:xfrm>
          <a:solidFill>
            <a:schemeClr val="bg2"/>
          </a:solidFill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Heat stress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alone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did not result in mortality.</a:t>
            </a:r>
          </a:p>
          <a:p>
            <a:pPr marL="514350" indent="-514350">
              <a:buAutoNum type="arabicPeriod"/>
            </a:pP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stressors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resulted in ‘triploid mortality’.</a:t>
            </a:r>
          </a:p>
          <a:p>
            <a:pPr marL="514350" indent="-514350">
              <a:buAutoNum type="arabicPeriod"/>
            </a:pP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Triploids exhibited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metabolic depression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 in ATPase enzyme activity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after multiple stress exposure.</a:t>
            </a:r>
          </a:p>
          <a:p>
            <a:pPr marL="514350" indent="-514350">
              <a:buAutoNum type="arabicPeriod"/>
            </a:pP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Upregulated DEGs in triploids are associated with </a:t>
            </a:r>
            <a:r>
              <a:rPr lang="en-US" sz="24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GOterms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involved in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metabolism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immunity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epigenetic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regulation.</a:t>
            </a:r>
          </a:p>
          <a:p>
            <a:pPr marL="514350" indent="-514350">
              <a:buAutoNum type="arabicPeriod"/>
            </a:pP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KEGG pathway analysis support physiological observations of the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breakdown of cellular metabolism 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mitochondrial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 triploids following exposure to multiple stressors.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61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47745" y="693621"/>
            <a:ext cx="8183759" cy="991998"/>
          </a:xfrm>
        </p:spPr>
        <p:txBody>
          <a:bodyPr/>
          <a:lstStyle/>
          <a:p>
            <a:r>
              <a:rPr lang="en-US" sz="3600" dirty="0"/>
              <a:t>Partners </a:t>
            </a:r>
            <a:br>
              <a:rPr lang="en-US" sz="3600" dirty="0"/>
            </a:br>
            <a:r>
              <a:rPr lang="en-US" sz="3600" dirty="0"/>
              <a:t>&amp; Funding Sources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9" y="2360745"/>
            <a:ext cx="1367404" cy="13632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815" y="2228537"/>
            <a:ext cx="1799846" cy="1467419"/>
          </a:xfrm>
          <a:prstGeom prst="rect">
            <a:avLst/>
          </a:prstGeom>
        </p:spPr>
      </p:pic>
      <p:pic>
        <p:nvPicPr>
          <p:cNvPr id="11" name="Picture 4" descr="logo">
            <a:extLst>
              <a:ext uri="{FF2B5EF4-FFF2-40B4-BE49-F238E27FC236}">
                <a16:creationId xmlns:a16="http://schemas.microsoft.com/office/drawing/2014/main" id="{FB5F8981-BF06-47B1-90DA-00A2E2BE8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809" y="4204044"/>
            <a:ext cx="2547084" cy="142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Jamestown Seafood Logo">
            <a:extLst>
              <a:ext uri="{FF2B5EF4-FFF2-40B4-BE49-F238E27FC236}">
                <a16:creationId xmlns:a16="http://schemas.microsoft.com/office/drawing/2014/main" id="{C1FF843F-0893-4590-9480-9D1DC5722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02939"/>
            <a:ext cx="1421066" cy="142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Pacific Hybreed">
            <a:extLst>
              <a:ext uri="{FF2B5EF4-FFF2-40B4-BE49-F238E27FC236}">
                <a16:creationId xmlns:a16="http://schemas.microsoft.com/office/drawing/2014/main" id="{CCF658B1-CCE4-4247-8106-08D6C4233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0739" y="4464744"/>
            <a:ext cx="2305758" cy="78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E6B114-532D-4117-B29E-445C5D5D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341" y="4055595"/>
            <a:ext cx="1541651" cy="15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841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D48B8D2-92D2-4215-8AC6-43682EF58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Reproductive </a:t>
            </a:r>
            <a:br>
              <a:rPr lang="en-US" sz="3600" dirty="0"/>
            </a:br>
            <a:r>
              <a:rPr lang="en-US" sz="3600" dirty="0"/>
              <a:t>control in Pacific oysters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13DC4-F5B1-4248-90D8-21F42E1B7C68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07565" y="2734729"/>
            <a:ext cx="3146407" cy="22586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026DCC-77D2-4D8B-9910-3A0E7E2DB288}"/>
              </a:ext>
            </a:extLst>
          </p:cNvPr>
          <p:cNvSpPr txBox="1"/>
          <p:nvPr/>
        </p:nvSpPr>
        <p:spPr>
          <a:xfrm>
            <a:off x="3915230" y="2224989"/>
            <a:ext cx="4753864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Various methods used to induce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(tetraploid cross, heat-shock, pressure, etc.) starting in the late 1970’s.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 oysters have an extra chromosome set (3n).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Triploidy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significantly reduces energetic investment in gonad production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Triploid oysters have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superior growth rates.</a:t>
            </a:r>
          </a:p>
          <a:p>
            <a:pPr marL="287338" indent="-287338">
              <a:spcAft>
                <a:spcPts val="60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Harvesting triploids in the summer 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avoids the </a:t>
            </a:r>
            <a:r>
              <a:rPr lang="en-US" b="1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unpleasant</a:t>
            </a:r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taste of ‘spawny’ oysters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FA903D4-82EA-42F5-8AF6-8E06F1037FA7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87928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2F8C16-4610-4ED1-BED2-734FF5250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Diploid vs. </a:t>
            </a:r>
            <a:br>
              <a:rPr lang="en-US" sz="3600" dirty="0"/>
            </a:br>
            <a:r>
              <a:rPr lang="en-US" sz="3600" dirty="0"/>
              <a:t>Triploid mortality in the field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DD107-2549-4ACF-9471-4C6E88CFC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7" r="51645"/>
          <a:stretch/>
        </p:blipFill>
        <p:spPr>
          <a:xfrm>
            <a:off x="5178534" y="2704268"/>
            <a:ext cx="2906340" cy="286232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C2A0D37-7778-4520-8790-99DA3FB2A231}"/>
              </a:ext>
            </a:extLst>
          </p:cNvPr>
          <p:cNvCxnSpPr>
            <a:cxnSpLocks/>
          </p:cNvCxnSpPr>
          <p:nvPr/>
        </p:nvCxnSpPr>
        <p:spPr>
          <a:xfrm flipH="1">
            <a:off x="7546849" y="2743200"/>
            <a:ext cx="538025" cy="536448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1FE7639-C6F3-485C-8092-8CE11E908335}"/>
              </a:ext>
            </a:extLst>
          </p:cNvPr>
          <p:cNvSpPr txBox="1"/>
          <p:nvPr/>
        </p:nvSpPr>
        <p:spPr>
          <a:xfrm>
            <a:off x="7839501" y="2334936"/>
            <a:ext cx="88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Triploid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3BB9C13-60A7-41DF-A4D5-DB1FDB19A3CE}"/>
              </a:ext>
            </a:extLst>
          </p:cNvPr>
          <p:cNvCxnSpPr>
            <a:cxnSpLocks/>
          </p:cNvCxnSpPr>
          <p:nvPr/>
        </p:nvCxnSpPr>
        <p:spPr>
          <a:xfrm flipH="1" flipV="1">
            <a:off x="6984496" y="5434243"/>
            <a:ext cx="299190" cy="47855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A775F9-3DF5-4567-A2CE-A39A1A8CA06A}"/>
              </a:ext>
            </a:extLst>
          </p:cNvPr>
          <p:cNvSpPr txBox="1"/>
          <p:nvPr/>
        </p:nvSpPr>
        <p:spPr>
          <a:xfrm>
            <a:off x="7312423" y="5728130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Diploid</a:t>
            </a:r>
          </a:p>
        </p:txBody>
      </p:sp>
      <p:sp>
        <p:nvSpPr>
          <p:cNvPr id="10" name="Footer Placeholder 5">
            <a:extLst>
              <a:ext uri="{FF2B5EF4-FFF2-40B4-BE49-F238E27FC236}">
                <a16:creationId xmlns:a16="http://schemas.microsoft.com/office/drawing/2014/main" id="{1514AC1F-C7EC-4480-A962-5A4E1B625C40}"/>
              </a:ext>
            </a:extLst>
          </p:cNvPr>
          <p:cNvSpPr txBox="1">
            <a:spLocks/>
          </p:cNvSpPr>
          <p:nvPr/>
        </p:nvSpPr>
        <p:spPr>
          <a:xfrm>
            <a:off x="-10406" y="6264788"/>
            <a:ext cx="5136896" cy="36512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2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SzPct val="100000"/>
              <a:buFont typeface="Lucida Grande"/>
              <a:buChar char="&gt;"/>
              <a:defRPr sz="20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Lucida Grande"/>
              <a:buChar char="&gt;"/>
              <a:defRPr sz="1600" b="1" i="0" kern="1200" baseline="0">
                <a:solidFill>
                  <a:srgbClr val="4B2E83"/>
                </a:solidFill>
                <a:latin typeface="Open Sans"/>
                <a:ea typeface="+mn-ea"/>
                <a:cs typeface="Open San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65000"/>
                  </a:schemeClr>
                </a:solidFill>
              </a:rPr>
              <a:t>Wadsworth 2018; http://hdl.handle.net/10415/6074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accent3">
                    <a:lumMod val="65000"/>
                  </a:schemeClr>
                </a:solidFill>
              </a:rPr>
              <a:t>Matt et al. 2020; </a:t>
            </a:r>
            <a:r>
              <a:rPr lang="en-US" sz="1400" dirty="0" err="1">
                <a:solidFill>
                  <a:schemeClr val="accent3">
                    <a:lumMod val="65000"/>
                  </a:schemeClr>
                </a:solidFill>
              </a:rPr>
              <a:t>doi</a:t>
            </a:r>
            <a:r>
              <a:rPr lang="en-US" sz="1400" dirty="0">
                <a:solidFill>
                  <a:schemeClr val="accent3">
                    <a:lumMod val="65000"/>
                  </a:schemeClr>
                </a:solidFill>
              </a:rPr>
              <a:t>: 10.1016/j.aquaculture.2020.735375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2D7617-3CEB-47C1-AF78-65C1BD2A9C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55" b="51380"/>
          <a:stretch/>
        </p:blipFill>
        <p:spPr>
          <a:xfrm>
            <a:off x="1178560" y="2547295"/>
            <a:ext cx="3130068" cy="20981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1378DEC-C6D3-4CE8-8DDA-60559CA19638}"/>
              </a:ext>
            </a:extLst>
          </p:cNvPr>
          <p:cNvSpPr txBox="1"/>
          <p:nvPr/>
        </p:nvSpPr>
        <p:spPr>
          <a:xfrm rot="16200000">
            <a:off x="3844081" y="3996928"/>
            <a:ext cx="2259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Probability of mortality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5291868-6E96-49E7-90AD-E919D1F660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0" t="70926" r="-2460" b="-685"/>
          <a:stretch/>
        </p:blipFill>
        <p:spPr>
          <a:xfrm>
            <a:off x="1062250" y="4673910"/>
            <a:ext cx="3324731" cy="128422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5B46873-B4A7-4295-901B-D87AC4912124}"/>
              </a:ext>
            </a:extLst>
          </p:cNvPr>
          <p:cNvSpPr txBox="1"/>
          <p:nvPr/>
        </p:nvSpPr>
        <p:spPr>
          <a:xfrm rot="16200000">
            <a:off x="-164372" y="3975337"/>
            <a:ext cx="22595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Cumulative mortality (%)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E9A662-14C0-4672-9CDD-025F2B3871B9}"/>
              </a:ext>
            </a:extLst>
          </p:cNvPr>
          <p:cNvSpPr txBox="1"/>
          <p:nvPr/>
        </p:nvSpPr>
        <p:spPr>
          <a:xfrm>
            <a:off x="2013112" y="2079093"/>
            <a:ext cx="1582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Gulf of Mexico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6F2C95-80D1-4756-8B59-6886C3C20E93}"/>
              </a:ext>
            </a:extLst>
          </p:cNvPr>
          <p:cNvSpPr txBox="1"/>
          <p:nvPr/>
        </p:nvSpPr>
        <p:spPr>
          <a:xfrm>
            <a:off x="5888136" y="2079093"/>
            <a:ext cx="1724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</a:rPr>
              <a:t>Chesapeake Bay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672F504-3217-47EE-8F3E-D9E86460BA77}"/>
              </a:ext>
            </a:extLst>
          </p:cNvPr>
          <p:cNvCxnSpPr>
            <a:cxnSpLocks/>
          </p:cNvCxnSpPr>
          <p:nvPr/>
        </p:nvCxnSpPr>
        <p:spPr>
          <a:xfrm flipH="1" flipV="1">
            <a:off x="3956463" y="5540575"/>
            <a:ext cx="299190" cy="372221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5FC2FF0-9434-4C5A-84B4-C0C24797C276}"/>
              </a:ext>
            </a:extLst>
          </p:cNvPr>
          <p:cNvSpPr txBox="1"/>
          <p:nvPr/>
        </p:nvSpPr>
        <p:spPr>
          <a:xfrm>
            <a:off x="4255653" y="5663415"/>
            <a:ext cx="2526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Field mortality extending through the summer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87B94BB-6A78-4966-9CDC-19E6ADF71176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571368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F0A25C-8C06-4ACC-8C0E-A2B48F4C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Marine Heatwaves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30933C-6167-4D5D-B6B1-D257A1F56F68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0ABC0-ED9A-40A1-92C1-0A9766A99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41" y="2274030"/>
            <a:ext cx="4726579" cy="2803195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269498A-F88B-42BA-800F-9B9E8A494D7B}"/>
              </a:ext>
            </a:extLst>
          </p:cNvPr>
          <p:cNvGrpSpPr/>
          <p:nvPr/>
        </p:nvGrpSpPr>
        <p:grpSpPr>
          <a:xfrm>
            <a:off x="6212751" y="2051959"/>
            <a:ext cx="1467120" cy="1374350"/>
            <a:chOff x="6212751" y="1964871"/>
            <a:chExt cx="1467120" cy="137435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330364-98A3-480E-80A9-2E4F20FB0134}"/>
                </a:ext>
              </a:extLst>
            </p:cNvPr>
            <p:cNvSpPr/>
            <p:nvPr/>
          </p:nvSpPr>
          <p:spPr>
            <a:xfrm>
              <a:off x="6212751" y="1964871"/>
              <a:ext cx="1467120" cy="1374350"/>
            </a:xfrm>
            <a:prstGeom prst="rect">
              <a:avLst/>
            </a:prstGeom>
            <a:solidFill>
              <a:schemeClr val="bg2"/>
            </a:solidFill>
            <a:ln w="19050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71F79F-13E5-4E87-95D9-F76593974735}"/>
                </a:ext>
              </a:extLst>
            </p:cNvPr>
            <p:cNvSpPr txBox="1"/>
            <p:nvPr/>
          </p:nvSpPr>
          <p:spPr>
            <a:xfrm>
              <a:off x="6441153" y="2004926"/>
              <a:ext cx="9996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000000"/>
                  </a:solidFill>
                </a:rPr>
                <a:t>Air temp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40-45°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D045B3-F1B5-4B1A-8803-0C5DC0AA9F92}"/>
                </a:ext>
              </a:extLst>
            </p:cNvPr>
            <p:cNvSpPr txBox="1"/>
            <p:nvPr/>
          </p:nvSpPr>
          <p:spPr>
            <a:xfrm>
              <a:off x="6303680" y="2679697"/>
              <a:ext cx="127464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>
                  <a:solidFill>
                    <a:srgbClr val="000000"/>
                  </a:solidFill>
                </a:rPr>
                <a:t>water temp</a:t>
              </a:r>
            </a:p>
            <a:p>
              <a:pPr algn="ctr"/>
              <a:r>
                <a:rPr lang="en-US" b="1" dirty="0">
                  <a:solidFill>
                    <a:srgbClr val="000000"/>
                  </a:solidFill>
                </a:rPr>
                <a:t>20-35°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58E071-2579-4AE5-BE31-44A523D10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92" y="3671190"/>
            <a:ext cx="3374679" cy="247506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B3B4609-6EF5-4D81-9912-0EF7A89A8431}"/>
              </a:ext>
            </a:extLst>
          </p:cNvPr>
          <p:cNvCxnSpPr>
            <a:cxnSpLocks/>
          </p:cNvCxnSpPr>
          <p:nvPr/>
        </p:nvCxnSpPr>
        <p:spPr>
          <a:xfrm flipH="1">
            <a:off x="5815212" y="3429000"/>
            <a:ext cx="585588" cy="137435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002A53-751F-4A13-93FC-D8C85439CAD3}"/>
              </a:ext>
            </a:extLst>
          </p:cNvPr>
          <p:cNvSpPr txBox="1"/>
          <p:nvPr/>
        </p:nvSpPr>
        <p:spPr>
          <a:xfrm>
            <a:off x="6320009" y="17199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2021</a:t>
            </a:r>
          </a:p>
        </p:txBody>
      </p:sp>
    </p:spTree>
    <p:extLst>
      <p:ext uri="{BB962C8B-B14F-4D97-AF65-F5344CB8AC3E}">
        <p14:creationId xmlns:p14="http://schemas.microsoft.com/office/powerpoint/2010/main" val="423978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0587C4-A737-4138-9063-7FA414A5D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Point Whitney </a:t>
            </a:r>
            <a:br>
              <a:rPr lang="en-US" sz="3600" dirty="0"/>
            </a:br>
            <a:r>
              <a:rPr lang="en-US" sz="3600" dirty="0"/>
              <a:t>Shellfish Hatchery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33859A-CA73-4C87-AC46-53F626B5AB4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80" y="2052321"/>
            <a:ext cx="3439688" cy="21160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B7D2AF-DEBA-4985-A408-3E72FE58409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504728" y="4308815"/>
            <a:ext cx="2765512" cy="16855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53B636C-F133-4607-A315-5116C1FEFDD2}"/>
              </a:ext>
            </a:extLst>
          </p:cNvPr>
          <p:cNvGrpSpPr/>
          <p:nvPr/>
        </p:nvGrpSpPr>
        <p:grpSpPr>
          <a:xfrm>
            <a:off x="383717" y="2257940"/>
            <a:ext cx="4610939" cy="3820901"/>
            <a:chOff x="1" y="1"/>
            <a:chExt cx="3886200" cy="284814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8A75210-793E-41B1-96D5-14AF6C943D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282" r="1066"/>
            <a:stretch/>
          </p:blipFill>
          <p:spPr>
            <a:xfrm>
              <a:off x="1" y="1"/>
              <a:ext cx="3886200" cy="2848146"/>
            </a:xfrm>
            <a:prstGeom prst="rect">
              <a:avLst/>
            </a:prstGeom>
          </p:spPr>
        </p:pic>
        <p:sp>
          <p:nvSpPr>
            <p:cNvPr id="12" name="Star: 5 Points 11">
              <a:extLst>
                <a:ext uri="{FF2B5EF4-FFF2-40B4-BE49-F238E27FC236}">
                  <a16:creationId xmlns:a16="http://schemas.microsoft.com/office/drawing/2014/main" id="{DDB2B0D3-6ADE-4B95-A145-5D2164F179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70414" y="1785258"/>
              <a:ext cx="160565" cy="160565"/>
            </a:xfrm>
            <a:prstGeom prst="star5">
              <a:avLst/>
            </a:prstGeom>
            <a:solidFill>
              <a:schemeClr val="accent4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6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95F527F-B9E5-434D-94F4-7A1C7848D386}"/>
              </a:ext>
            </a:extLst>
          </p:cNvPr>
          <p:cNvSpPr txBox="1"/>
          <p:nvPr/>
        </p:nvSpPr>
        <p:spPr>
          <a:xfrm>
            <a:off x="4587534" y="65779"/>
            <a:ext cx="1052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Partners:</a:t>
            </a:r>
          </a:p>
        </p:txBody>
      </p:sp>
      <p:pic>
        <p:nvPicPr>
          <p:cNvPr id="1028" name="Picture 4" descr="logo">
            <a:extLst>
              <a:ext uri="{FF2B5EF4-FFF2-40B4-BE49-F238E27FC236}">
                <a16:creationId xmlns:a16="http://schemas.microsoft.com/office/drawing/2014/main" id="{33938EF9-4595-42E9-B83B-C0F36CD1D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10" y="89482"/>
            <a:ext cx="1762683" cy="98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Jamestown Seafood Logo">
            <a:extLst>
              <a:ext uri="{FF2B5EF4-FFF2-40B4-BE49-F238E27FC236}">
                <a16:creationId xmlns:a16="http://schemas.microsoft.com/office/drawing/2014/main" id="{E709F39F-D7B3-4A52-B5AD-A65F6F3CC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61" y="142861"/>
            <a:ext cx="993380" cy="99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cific Hybreed">
            <a:extLst>
              <a:ext uri="{FF2B5EF4-FFF2-40B4-BE49-F238E27FC236}">
                <a16:creationId xmlns:a16="http://schemas.microsoft.com/office/drawing/2014/main" id="{9D2E2A82-09D0-4220-92B5-EB6FFB45D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372" y="999920"/>
            <a:ext cx="2006727" cy="68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9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B4C578-739F-49DC-AA91-74962301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13D7E-4645-4A2F-9A39-7B03E60A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2086985"/>
            <a:ext cx="7140448" cy="428427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26D6656-A7AF-4520-97D2-7A4F3370612A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3D35A-9E9F-493B-BA2A-CE570321FDC1}"/>
              </a:ext>
            </a:extLst>
          </p:cNvPr>
          <p:cNvSpPr txBox="1"/>
          <p:nvPr/>
        </p:nvSpPr>
        <p:spPr>
          <a:xfrm>
            <a:off x="5285946" y="370087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(30°C)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CFE837-24EA-4693-B9B2-97491E17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65" b="56000" l="39061" r="88667">
                        <a14:backgroundMark x1="45848" y1="51596" x2="45848" y2="51596"/>
                        <a14:backgroundMark x1="51242" y1="54586" x2="51242" y2="54586"/>
                        <a14:backgroundMark x1="68242" y1="54909" x2="68242" y2="54909"/>
                        <a14:backgroundMark x1="61697" y1="54263" x2="61697" y2="54263"/>
                        <a14:backgroundMark x1="60273" y1="54263" x2="60273" y2="54263"/>
                        <a14:backgroundMark x1="59939" y1="54909" x2="59939" y2="5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14087" r="11924" b="42132"/>
          <a:stretch/>
        </p:blipFill>
        <p:spPr>
          <a:xfrm rot="5400000">
            <a:off x="552782" y="3104604"/>
            <a:ext cx="991998" cy="648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9C195-D47B-4CED-9DD5-6693FFD67E05}"/>
              </a:ext>
            </a:extLst>
          </p:cNvPr>
          <p:cNvSpPr txBox="1"/>
          <p:nvPr/>
        </p:nvSpPr>
        <p:spPr>
          <a:xfrm>
            <a:off x="3394014" y="3700877"/>
            <a:ext cx="4385209" cy="2486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8CC5C-927B-4E57-9BF8-318788E1D345}"/>
              </a:ext>
            </a:extLst>
          </p:cNvPr>
          <p:cNvSpPr txBox="1"/>
          <p:nvPr/>
        </p:nvSpPr>
        <p:spPr>
          <a:xfrm>
            <a:off x="2631005" y="3605120"/>
            <a:ext cx="1139317" cy="4685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FA52F-6ADE-41F2-94B3-2332BD104B3B}"/>
              </a:ext>
            </a:extLst>
          </p:cNvPr>
          <p:cNvSpPr txBox="1"/>
          <p:nvPr/>
        </p:nvSpPr>
        <p:spPr>
          <a:xfrm rot="1795560">
            <a:off x="2783405" y="3757520"/>
            <a:ext cx="1139317" cy="4685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0D3A54-9561-4B62-8763-8C07E36AA183}"/>
              </a:ext>
            </a:extLst>
          </p:cNvPr>
          <p:cNvSpPr txBox="1"/>
          <p:nvPr/>
        </p:nvSpPr>
        <p:spPr>
          <a:xfrm>
            <a:off x="2964101" y="2229100"/>
            <a:ext cx="1057439" cy="1091189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3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B4C578-739F-49DC-AA91-74962301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13D7E-4645-4A2F-9A39-7B03E60A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2086985"/>
            <a:ext cx="7140448" cy="428427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26D6656-A7AF-4520-97D2-7A4F3370612A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3D35A-9E9F-493B-BA2A-CE570321FDC1}"/>
              </a:ext>
            </a:extLst>
          </p:cNvPr>
          <p:cNvSpPr txBox="1"/>
          <p:nvPr/>
        </p:nvSpPr>
        <p:spPr>
          <a:xfrm>
            <a:off x="5285946" y="370087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(30°C)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CFE837-24EA-4693-B9B2-97491E17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65" b="56000" l="39061" r="88667">
                        <a14:backgroundMark x1="45848" y1="51596" x2="45848" y2="51596"/>
                        <a14:backgroundMark x1="51242" y1="54586" x2="51242" y2="54586"/>
                        <a14:backgroundMark x1="68242" y1="54909" x2="68242" y2="54909"/>
                        <a14:backgroundMark x1="61697" y1="54263" x2="61697" y2="54263"/>
                        <a14:backgroundMark x1="60273" y1="54263" x2="60273" y2="54263"/>
                        <a14:backgroundMark x1="59939" y1="54909" x2="59939" y2="5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14087" r="11924" b="42132"/>
          <a:stretch/>
        </p:blipFill>
        <p:spPr>
          <a:xfrm rot="5400000">
            <a:off x="552782" y="3104604"/>
            <a:ext cx="991998" cy="648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199C195-D47B-4CED-9DD5-6693FFD67E05}"/>
              </a:ext>
            </a:extLst>
          </p:cNvPr>
          <p:cNvSpPr txBox="1"/>
          <p:nvPr/>
        </p:nvSpPr>
        <p:spPr>
          <a:xfrm>
            <a:off x="3510911" y="4312799"/>
            <a:ext cx="4072695" cy="1874186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8CC5C-927B-4E57-9BF8-318788E1D345}"/>
              </a:ext>
            </a:extLst>
          </p:cNvPr>
          <p:cNvSpPr txBox="1"/>
          <p:nvPr/>
        </p:nvSpPr>
        <p:spPr>
          <a:xfrm rot="1636151">
            <a:off x="3554931" y="4367088"/>
            <a:ext cx="1139317" cy="4685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FA52F-6ADE-41F2-94B3-2332BD104B3B}"/>
              </a:ext>
            </a:extLst>
          </p:cNvPr>
          <p:cNvSpPr txBox="1"/>
          <p:nvPr/>
        </p:nvSpPr>
        <p:spPr>
          <a:xfrm>
            <a:off x="3305296" y="4229120"/>
            <a:ext cx="1139317" cy="46851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11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8B4C578-739F-49DC-AA91-749623012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Experimental Design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013D7E-4645-4A2F-9A39-7B03E60AC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176" y="2086985"/>
            <a:ext cx="7140448" cy="4284270"/>
          </a:xfrm>
          <a:prstGeom prst="rect">
            <a:avLst/>
          </a:prstGeom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A26D6656-A7AF-4520-97D2-7A4F3370612A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037138" y="411163"/>
            <a:ext cx="3751262" cy="41116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457200" rtl="0" eaLnBrk="1" latinLnBrk="0" hangingPunct="1">
              <a:lnSpc>
                <a:spcPct val="90000"/>
              </a:lnSpc>
              <a:spcBef>
                <a:spcPct val="20000"/>
              </a:spcBef>
              <a:buFont typeface="Arial"/>
              <a:buNone/>
              <a:defRPr sz="2000" b="0" i="0" kern="1200" baseline="0">
                <a:solidFill>
                  <a:srgbClr val="4B2E83"/>
                </a:solidFill>
                <a:latin typeface="Uni Sans Regular"/>
                <a:ea typeface="+mn-ea"/>
                <a:cs typeface="Uni Sans Regular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8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4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b="0" i="0" kern="1200">
                <a:solidFill>
                  <a:srgbClr val="E8D3A2"/>
                </a:solidFill>
                <a:latin typeface="Encode Sans Normal Black"/>
                <a:ea typeface="+mn-ea"/>
                <a:cs typeface="Encode Sans Normal Black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1" dirty="0">
                <a:solidFill>
                  <a:srgbClr val="000000"/>
                </a:solidFill>
              </a:rPr>
              <a:t>Methods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33D35A-9E9F-493B-BA2A-CE570321FDC1}"/>
              </a:ext>
            </a:extLst>
          </p:cNvPr>
          <p:cNvSpPr txBox="1"/>
          <p:nvPr/>
        </p:nvSpPr>
        <p:spPr>
          <a:xfrm>
            <a:off x="5285946" y="3700878"/>
            <a:ext cx="628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(30°C)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CFE837-24EA-4693-B9B2-97491E1768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465" b="56000" l="39061" r="88667">
                        <a14:backgroundMark x1="45848" y1="51596" x2="45848" y2="51596"/>
                        <a14:backgroundMark x1="51242" y1="54586" x2="51242" y2="54586"/>
                        <a14:backgroundMark x1="68242" y1="54909" x2="68242" y2="54909"/>
                        <a14:backgroundMark x1="61697" y1="54263" x2="61697" y2="54263"/>
                        <a14:backgroundMark x1="60273" y1="54263" x2="60273" y2="54263"/>
                        <a14:backgroundMark x1="59939" y1="54909" x2="59939" y2="54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14087" r="11924" b="42132"/>
          <a:stretch/>
        </p:blipFill>
        <p:spPr>
          <a:xfrm rot="5400000">
            <a:off x="552782" y="3104604"/>
            <a:ext cx="991998" cy="64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795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Custom Design">
  <a:themeElements>
    <a:clrScheme name="4b2e83 1">
      <a:dk1>
        <a:srgbClr val="4B2E83"/>
      </a:dk1>
      <a:lt1>
        <a:srgbClr val="E8D3A2"/>
      </a:lt1>
      <a:dk2>
        <a:srgbClr val="4B2E83"/>
      </a:dk2>
      <a:lt2>
        <a:srgbClr val="FFFFFF"/>
      </a:lt2>
      <a:accent1>
        <a:srgbClr val="4B2E83"/>
      </a:accent1>
      <a:accent2>
        <a:srgbClr val="E8D3A2"/>
      </a:accent2>
      <a:accent3>
        <a:srgbClr val="FFFFFF"/>
      </a:accent3>
      <a:accent4>
        <a:srgbClr val="B2B2B2"/>
      </a:accent4>
      <a:accent5>
        <a:srgbClr val="26005C"/>
      </a:accent5>
      <a:accent6>
        <a:srgbClr val="917B4C"/>
      </a:accent6>
      <a:hlink>
        <a:srgbClr val="26005C"/>
      </a:hlink>
      <a:folHlink>
        <a:srgbClr val="33006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20721</TotalTime>
  <Words>624</Words>
  <Application>Microsoft Office PowerPoint</Application>
  <PresentationFormat>On-screen Show (4:3)</PresentationFormat>
  <Paragraphs>192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Encode Sans Normal Black</vt:lpstr>
      <vt:lpstr>Lucida Grande</vt:lpstr>
      <vt:lpstr>Open Sans</vt:lpstr>
      <vt:lpstr>Open Sans Light</vt:lpstr>
      <vt:lpstr>Uni Sans Regular</vt:lpstr>
      <vt:lpstr>Custom Design</vt:lpstr>
      <vt:lpstr>1_Custom Design</vt:lpstr>
      <vt:lpstr>The impact of marine heatwaves depends on ploidy in the Pacific oyster</vt:lpstr>
      <vt:lpstr>Pacific Oysters – tolerance is survival</vt:lpstr>
      <vt:lpstr>Reproductive  control in Pacific oysters</vt:lpstr>
      <vt:lpstr>Diploid vs.  Triploid mortality in the field</vt:lpstr>
      <vt:lpstr>Marine Heatwaves</vt:lpstr>
      <vt:lpstr>Point Whitney  Shellfish Hatchery</vt:lpstr>
      <vt:lpstr>Experimental Design</vt:lpstr>
      <vt:lpstr>Experimental Design</vt:lpstr>
      <vt:lpstr>Experimental Design</vt:lpstr>
      <vt:lpstr>Desiccation</vt:lpstr>
      <vt:lpstr>Measurements</vt:lpstr>
      <vt:lpstr>Mortality</vt:lpstr>
      <vt:lpstr>Mortality</vt:lpstr>
      <vt:lpstr>Metabolic Rate</vt:lpstr>
      <vt:lpstr>Metabolic Rate</vt:lpstr>
      <vt:lpstr>Na+/K+-ATPase Activity</vt:lpstr>
      <vt:lpstr>Na+/K+-ATPase Activity</vt:lpstr>
      <vt:lpstr>How are triploids different?</vt:lpstr>
      <vt:lpstr>Does gene expression match physiology ?</vt:lpstr>
      <vt:lpstr>Conclusions</vt:lpstr>
      <vt:lpstr>Partners  &amp; Funding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Matthew George</cp:lastModifiedBy>
  <cp:revision>198</cp:revision>
  <cp:lastPrinted>2016-02-10T20:19:12Z</cp:lastPrinted>
  <dcterms:created xsi:type="dcterms:W3CDTF">2014-10-14T00:51:43Z</dcterms:created>
  <dcterms:modified xsi:type="dcterms:W3CDTF">2022-07-12T15:54:19Z</dcterms:modified>
</cp:coreProperties>
</file>